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2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58" r:id="rId4"/>
    <p:sldId id="259" r:id="rId5"/>
    <p:sldId id="262" r:id="rId6"/>
    <p:sldId id="261" r:id="rId7"/>
    <p:sldId id="263" r:id="rId8"/>
    <p:sldId id="265" r:id="rId9"/>
    <p:sldId id="266" r:id="rId10"/>
    <p:sldId id="264" r:id="rId11"/>
  </p:sldIdLst>
  <p:sldSz cx="9144000" cy="6858000" type="screen4x3"/>
  <p:notesSz cx="6810375" cy="99425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06799F8-075E-4A3A-A7F6-7FBC6576F1A4}" styleName="Stile con tema 2 - Colore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Stile con tema 2 - Colore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Stile con tema 2 - Colore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Stile con tema 2 - Colore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Stile con tema 2 - Colore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Stile con tema 1 - Color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Stile chiaro 3 - Colore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Stile medio 1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6D9F66E-5EB9-4882-86FB-DCBF35E3C3E4}" styleName="Stile medio 4 - Color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8B1032C-EA38-4F05-BA0D-38AFFFC7BED3}" styleName="Stile chiaro 3 - Colore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CF1AB2-1976-4502-BF36-3FF5EA218861}" styleName="Stile medio 4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2838BEF-8BB2-4498-84A7-C5851F593DF1}" styleName="Stile medio 4 - Color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Stile medio 4 - Color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10" d="100"/>
          <a:sy n="110" d="100"/>
        </p:scale>
        <p:origin x="1614" y="90"/>
      </p:cViewPr>
      <p:guideLst>
        <p:guide orient="horz" pos="218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63F22F-61BD-4A11-9A5E-9E8DEF3923F3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29F1FD37-FC53-4F1F-B39F-CDABE0EB38F8}">
      <dgm:prSet phldrT="[Testo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t-IT" sz="2000" b="1" kern="1200" spc="-50" dirty="0" smtClean="0">
              <a:solidFill>
                <a:schemeClr val="bg1"/>
              </a:solidFill>
              <a:latin typeface="+mj-lt"/>
              <a:ea typeface="+mj-ea"/>
              <a:cs typeface="+mj-cs"/>
            </a:rPr>
            <a:t>MACRO OBIETTIVO del PNP 2015-2018</a:t>
          </a:r>
          <a:endParaRPr lang="it-IT" sz="2000" kern="1200" spc="-50" dirty="0" smtClean="0">
            <a:solidFill>
              <a:schemeClr val="bg1"/>
            </a:solidFill>
            <a:latin typeface="+mj-lt"/>
            <a:ea typeface="+mj-ea"/>
            <a:cs typeface="+mj-cs"/>
          </a:endParaRPr>
        </a:p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t-IT" sz="2000" kern="1200" spc="-50" dirty="0" smtClean="0">
              <a:solidFill>
                <a:schemeClr val="bg1"/>
              </a:solidFill>
              <a:latin typeface="+mj-lt"/>
              <a:ea typeface="+mj-ea"/>
              <a:cs typeface="+mj-cs"/>
            </a:rPr>
            <a:t>Rafforzamento della capacità di promuovere programmi di prevenzione condivisi tra istituzioni e parti sociali</a:t>
          </a:r>
        </a:p>
      </dgm:t>
    </dgm:pt>
    <dgm:pt modelId="{96A30714-5ED8-4E09-8421-9D19EB8B40B9}" type="parTrans" cxnId="{588B3DDF-7314-4952-9366-844AC9C5350F}">
      <dgm:prSet/>
      <dgm:spPr/>
      <dgm:t>
        <a:bodyPr/>
        <a:lstStyle/>
        <a:p>
          <a:endParaRPr lang="it-IT"/>
        </a:p>
      </dgm:t>
    </dgm:pt>
    <dgm:pt modelId="{6D963431-DE14-4160-8FAC-2810EC3673F7}" type="sibTrans" cxnId="{588B3DDF-7314-4952-9366-844AC9C5350F}">
      <dgm:prSet/>
      <dgm:spPr/>
      <dgm:t>
        <a:bodyPr/>
        <a:lstStyle/>
        <a:p>
          <a:endParaRPr lang="it-IT"/>
        </a:p>
      </dgm:t>
    </dgm:pt>
    <dgm:pt modelId="{FAD7E260-5527-4216-8592-0BE7BC73450C}">
      <dgm:prSet phldrT="[Testo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it-IT" sz="2000" kern="1200" spc="-5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rPr>
            <a:t>Obiettivi specifici</a:t>
          </a:r>
          <a:endParaRPr lang="it-IT" sz="2000" kern="1200" spc="-50" dirty="0">
            <a:solidFill>
              <a:schemeClr val="tx1">
                <a:lumMod val="75000"/>
                <a:lumOff val="25000"/>
              </a:schemeClr>
            </a:solidFill>
            <a:latin typeface="+mj-lt"/>
            <a:ea typeface="+mj-ea"/>
            <a:cs typeface="+mj-cs"/>
          </a:endParaRPr>
        </a:p>
      </dgm:t>
    </dgm:pt>
    <dgm:pt modelId="{9CCA309A-E23D-4B01-A4DC-F46ACCD95DA3}" type="parTrans" cxnId="{62F034AE-3D52-4769-84CB-11BA3BEA1868}">
      <dgm:prSet/>
      <dgm:spPr/>
      <dgm:t>
        <a:bodyPr/>
        <a:lstStyle/>
        <a:p>
          <a:endParaRPr lang="it-IT"/>
        </a:p>
      </dgm:t>
    </dgm:pt>
    <dgm:pt modelId="{D28E313E-3DC9-41F0-8E19-C28DF785AC26}" type="sibTrans" cxnId="{62F034AE-3D52-4769-84CB-11BA3BEA1868}">
      <dgm:prSet/>
      <dgm:spPr/>
      <dgm:t>
        <a:bodyPr/>
        <a:lstStyle/>
        <a:p>
          <a:endParaRPr lang="it-IT"/>
        </a:p>
      </dgm:t>
    </dgm:pt>
    <dgm:pt modelId="{B3D91573-DB17-462A-A5DB-F9BA3F313B1A}">
      <dgm:prSet phldrT="[Testo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it-IT" sz="2000" kern="1200" spc="-5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rPr>
            <a:t>Competenze/attuazioni tecniche</a:t>
          </a:r>
          <a:endParaRPr lang="it-IT" sz="2000" kern="1200" spc="-50" dirty="0">
            <a:solidFill>
              <a:schemeClr val="tx1">
                <a:lumMod val="75000"/>
                <a:lumOff val="25000"/>
              </a:schemeClr>
            </a:solidFill>
            <a:latin typeface="+mj-lt"/>
            <a:ea typeface="+mj-ea"/>
            <a:cs typeface="+mj-cs"/>
          </a:endParaRPr>
        </a:p>
      </dgm:t>
    </dgm:pt>
    <dgm:pt modelId="{E603F766-8B77-4668-9F6A-1A990788D82B}" type="parTrans" cxnId="{F18D837A-DA22-4AC2-912C-DAA7DA317C4C}">
      <dgm:prSet/>
      <dgm:spPr/>
      <dgm:t>
        <a:bodyPr/>
        <a:lstStyle/>
        <a:p>
          <a:endParaRPr lang="it-IT"/>
        </a:p>
      </dgm:t>
    </dgm:pt>
    <dgm:pt modelId="{64B18E3F-8060-46BB-BA0F-AC8ABFECBD8B}" type="sibTrans" cxnId="{F18D837A-DA22-4AC2-912C-DAA7DA317C4C}">
      <dgm:prSet/>
      <dgm:spPr/>
      <dgm:t>
        <a:bodyPr/>
        <a:lstStyle/>
        <a:p>
          <a:endParaRPr lang="it-IT"/>
        </a:p>
      </dgm:t>
    </dgm:pt>
    <dgm:pt modelId="{F4121F85-7445-4754-8353-4B1CB431A0D7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it-IT" sz="2000" kern="1200" spc="-5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rPr>
            <a:t>Obiettivi generali</a:t>
          </a:r>
          <a:endParaRPr lang="it-IT" sz="2000" kern="1200" spc="-50" dirty="0">
            <a:solidFill>
              <a:schemeClr val="tx1">
                <a:lumMod val="75000"/>
                <a:lumOff val="25000"/>
              </a:schemeClr>
            </a:solidFill>
            <a:latin typeface="+mj-lt"/>
            <a:ea typeface="+mj-ea"/>
            <a:cs typeface="+mj-cs"/>
          </a:endParaRPr>
        </a:p>
      </dgm:t>
    </dgm:pt>
    <dgm:pt modelId="{E2C4664A-A33B-42C0-8663-EE4CB87F40FB}" type="parTrans" cxnId="{8121B7BC-B94E-4424-963B-99EAF4EEF29A}">
      <dgm:prSet/>
      <dgm:spPr/>
      <dgm:t>
        <a:bodyPr/>
        <a:lstStyle/>
        <a:p>
          <a:endParaRPr lang="it-IT"/>
        </a:p>
      </dgm:t>
    </dgm:pt>
    <dgm:pt modelId="{6B44ED3C-79F5-482F-A9D5-2B84A40518DD}" type="sibTrans" cxnId="{8121B7BC-B94E-4424-963B-99EAF4EEF29A}">
      <dgm:prSet/>
      <dgm:spPr/>
      <dgm:t>
        <a:bodyPr/>
        <a:lstStyle/>
        <a:p>
          <a:endParaRPr lang="it-IT"/>
        </a:p>
      </dgm:t>
    </dgm:pt>
    <dgm:pt modelId="{00CBBC51-3EE4-4615-9DEB-565B14EB52D6}" type="pres">
      <dgm:prSet presAssocID="{FA63F22F-61BD-4A11-9A5E-9E8DEF3923F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0A56A488-BEB8-498B-8E01-1D454D82A5DF}" type="pres">
      <dgm:prSet presAssocID="{29F1FD37-FC53-4F1F-B39F-CDABE0EB38F8}" presName="parentLin" presStyleCnt="0"/>
      <dgm:spPr/>
    </dgm:pt>
    <dgm:pt modelId="{59ED6F8A-0933-4F0F-B933-6E1872028691}" type="pres">
      <dgm:prSet presAssocID="{29F1FD37-FC53-4F1F-B39F-CDABE0EB38F8}" presName="parentLeftMargin" presStyleLbl="node1" presStyleIdx="0" presStyleCnt="4"/>
      <dgm:spPr/>
      <dgm:t>
        <a:bodyPr/>
        <a:lstStyle/>
        <a:p>
          <a:endParaRPr lang="it-IT"/>
        </a:p>
      </dgm:t>
    </dgm:pt>
    <dgm:pt modelId="{8C82DF22-EDDC-4277-A31E-8EAA20354621}" type="pres">
      <dgm:prSet presAssocID="{29F1FD37-FC53-4F1F-B39F-CDABE0EB38F8}" presName="parentText" presStyleLbl="node1" presStyleIdx="0" presStyleCnt="4" custScaleX="136523" custScaleY="274289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D1B3D71-26A4-4815-9205-10E6FF86FF23}" type="pres">
      <dgm:prSet presAssocID="{29F1FD37-FC53-4F1F-B39F-CDABE0EB38F8}" presName="negativeSpace" presStyleCnt="0"/>
      <dgm:spPr/>
    </dgm:pt>
    <dgm:pt modelId="{3BB68E05-C456-4D57-9A08-4568C5269491}" type="pres">
      <dgm:prSet presAssocID="{29F1FD37-FC53-4F1F-B39F-CDABE0EB38F8}" presName="childText" presStyleLbl="conFgAcc1" presStyleIdx="0" presStyleCnt="4">
        <dgm:presLayoutVars>
          <dgm:bulletEnabled val="1"/>
        </dgm:presLayoutVars>
      </dgm:prSet>
      <dgm:spPr/>
    </dgm:pt>
    <dgm:pt modelId="{0C208B0F-4A65-4C15-950D-66A7A09E3420}" type="pres">
      <dgm:prSet presAssocID="{6D963431-DE14-4160-8FAC-2810EC3673F7}" presName="spaceBetweenRectangles" presStyleCnt="0"/>
      <dgm:spPr/>
    </dgm:pt>
    <dgm:pt modelId="{90033A11-23EC-4F77-9676-ED1377755C29}" type="pres">
      <dgm:prSet presAssocID="{F4121F85-7445-4754-8353-4B1CB431A0D7}" presName="parentLin" presStyleCnt="0"/>
      <dgm:spPr/>
    </dgm:pt>
    <dgm:pt modelId="{AA14610D-5CD0-4E38-B69A-CFE78A54982E}" type="pres">
      <dgm:prSet presAssocID="{F4121F85-7445-4754-8353-4B1CB431A0D7}" presName="parentLeftMargin" presStyleLbl="node1" presStyleIdx="0" presStyleCnt="4"/>
      <dgm:spPr/>
      <dgm:t>
        <a:bodyPr/>
        <a:lstStyle/>
        <a:p>
          <a:endParaRPr lang="it-IT"/>
        </a:p>
      </dgm:t>
    </dgm:pt>
    <dgm:pt modelId="{0B3325E8-D99A-416C-8E4A-D7CCA1B12F5E}" type="pres">
      <dgm:prSet presAssocID="{F4121F85-7445-4754-8353-4B1CB431A0D7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E983D22-0341-4D14-AA31-82A7075F50A6}" type="pres">
      <dgm:prSet presAssocID="{F4121F85-7445-4754-8353-4B1CB431A0D7}" presName="negativeSpace" presStyleCnt="0"/>
      <dgm:spPr/>
    </dgm:pt>
    <dgm:pt modelId="{3D459BA6-01CA-47A4-871F-F97610F9EA6A}" type="pres">
      <dgm:prSet presAssocID="{F4121F85-7445-4754-8353-4B1CB431A0D7}" presName="childText" presStyleLbl="conFgAcc1" presStyleIdx="1" presStyleCnt="4">
        <dgm:presLayoutVars>
          <dgm:bulletEnabled val="1"/>
        </dgm:presLayoutVars>
      </dgm:prSet>
      <dgm:spPr/>
    </dgm:pt>
    <dgm:pt modelId="{37B86565-5840-45C5-9125-15E15870FD9E}" type="pres">
      <dgm:prSet presAssocID="{6B44ED3C-79F5-482F-A9D5-2B84A40518DD}" presName="spaceBetweenRectangles" presStyleCnt="0"/>
      <dgm:spPr/>
    </dgm:pt>
    <dgm:pt modelId="{69162656-459B-4C25-BD32-B34084BA24F6}" type="pres">
      <dgm:prSet presAssocID="{FAD7E260-5527-4216-8592-0BE7BC73450C}" presName="parentLin" presStyleCnt="0"/>
      <dgm:spPr/>
    </dgm:pt>
    <dgm:pt modelId="{9B208772-64FE-40E3-A690-CF600BA3A287}" type="pres">
      <dgm:prSet presAssocID="{FAD7E260-5527-4216-8592-0BE7BC73450C}" presName="parentLeftMargin" presStyleLbl="node1" presStyleIdx="1" presStyleCnt="4"/>
      <dgm:spPr/>
      <dgm:t>
        <a:bodyPr/>
        <a:lstStyle/>
        <a:p>
          <a:endParaRPr lang="it-IT"/>
        </a:p>
      </dgm:t>
    </dgm:pt>
    <dgm:pt modelId="{23C43741-93CC-4090-B6F4-6EAC8BC9D63F}" type="pres">
      <dgm:prSet presAssocID="{FAD7E260-5527-4216-8592-0BE7BC73450C}" presName="parentText" presStyleLbl="node1" presStyleIdx="2" presStyleCnt="4" custLinFactNeighborX="-1436" custLinFactNeighborY="6153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DCE66BC-56EF-49E4-BA9A-F60C52140A13}" type="pres">
      <dgm:prSet presAssocID="{FAD7E260-5527-4216-8592-0BE7BC73450C}" presName="negativeSpace" presStyleCnt="0"/>
      <dgm:spPr/>
    </dgm:pt>
    <dgm:pt modelId="{338F76D5-0BB6-4965-BEB3-B61976D07A24}" type="pres">
      <dgm:prSet presAssocID="{FAD7E260-5527-4216-8592-0BE7BC73450C}" presName="childText" presStyleLbl="conFgAcc1" presStyleIdx="2" presStyleCnt="4">
        <dgm:presLayoutVars>
          <dgm:bulletEnabled val="1"/>
        </dgm:presLayoutVars>
      </dgm:prSet>
      <dgm:spPr/>
    </dgm:pt>
    <dgm:pt modelId="{3AE2CF44-2B3E-4B98-934D-C4AE24F4CB0E}" type="pres">
      <dgm:prSet presAssocID="{D28E313E-3DC9-41F0-8E19-C28DF785AC26}" presName="spaceBetweenRectangles" presStyleCnt="0"/>
      <dgm:spPr/>
    </dgm:pt>
    <dgm:pt modelId="{D539CC8B-AF0C-40C3-B553-773A1A45D642}" type="pres">
      <dgm:prSet presAssocID="{B3D91573-DB17-462A-A5DB-F9BA3F313B1A}" presName="parentLin" presStyleCnt="0"/>
      <dgm:spPr/>
    </dgm:pt>
    <dgm:pt modelId="{2FCF6D13-9A71-47F3-AD3B-CC5E9FB76E96}" type="pres">
      <dgm:prSet presAssocID="{B3D91573-DB17-462A-A5DB-F9BA3F313B1A}" presName="parentLeftMargin" presStyleLbl="node1" presStyleIdx="2" presStyleCnt="4"/>
      <dgm:spPr/>
      <dgm:t>
        <a:bodyPr/>
        <a:lstStyle/>
        <a:p>
          <a:endParaRPr lang="it-IT"/>
        </a:p>
      </dgm:t>
    </dgm:pt>
    <dgm:pt modelId="{6870AFE6-2BFA-419F-ABBB-08FF59921E8D}" type="pres">
      <dgm:prSet presAssocID="{B3D91573-DB17-462A-A5DB-F9BA3F313B1A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B65B2E4-0F85-4F71-8AD8-29F1EE626071}" type="pres">
      <dgm:prSet presAssocID="{B3D91573-DB17-462A-A5DB-F9BA3F313B1A}" presName="negativeSpace" presStyleCnt="0"/>
      <dgm:spPr/>
    </dgm:pt>
    <dgm:pt modelId="{757D3722-2CA0-42FC-8492-F8291BD2EEEB}" type="pres">
      <dgm:prSet presAssocID="{B3D91573-DB17-462A-A5DB-F9BA3F313B1A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F18D837A-DA22-4AC2-912C-DAA7DA317C4C}" srcId="{FA63F22F-61BD-4A11-9A5E-9E8DEF3923F3}" destId="{B3D91573-DB17-462A-A5DB-F9BA3F313B1A}" srcOrd="3" destOrd="0" parTransId="{E603F766-8B77-4668-9F6A-1A990788D82B}" sibTransId="{64B18E3F-8060-46BB-BA0F-AC8ABFECBD8B}"/>
    <dgm:cxn modelId="{D6D34CFA-D80E-40A0-9E90-BB1C609E156A}" type="presOf" srcId="{F4121F85-7445-4754-8353-4B1CB431A0D7}" destId="{0B3325E8-D99A-416C-8E4A-D7CCA1B12F5E}" srcOrd="1" destOrd="0" presId="urn:microsoft.com/office/officeart/2005/8/layout/list1"/>
    <dgm:cxn modelId="{4F1A4BDB-100F-4F30-B7BB-D572BDF8ED35}" type="presOf" srcId="{29F1FD37-FC53-4F1F-B39F-CDABE0EB38F8}" destId="{59ED6F8A-0933-4F0F-B933-6E1872028691}" srcOrd="0" destOrd="0" presId="urn:microsoft.com/office/officeart/2005/8/layout/list1"/>
    <dgm:cxn modelId="{AF98511B-4FD2-41A4-89BD-F8F9BE9DA816}" type="presOf" srcId="{FAD7E260-5527-4216-8592-0BE7BC73450C}" destId="{9B208772-64FE-40E3-A690-CF600BA3A287}" srcOrd="0" destOrd="0" presId="urn:microsoft.com/office/officeart/2005/8/layout/list1"/>
    <dgm:cxn modelId="{ABB0BECB-E2B4-455C-A49B-F8C2498FBB4C}" type="presOf" srcId="{B3D91573-DB17-462A-A5DB-F9BA3F313B1A}" destId="{2FCF6D13-9A71-47F3-AD3B-CC5E9FB76E96}" srcOrd="0" destOrd="0" presId="urn:microsoft.com/office/officeart/2005/8/layout/list1"/>
    <dgm:cxn modelId="{1C145075-09FD-493E-8FA1-71D0B857C8C6}" type="presOf" srcId="{FAD7E260-5527-4216-8592-0BE7BC73450C}" destId="{23C43741-93CC-4090-B6F4-6EAC8BC9D63F}" srcOrd="1" destOrd="0" presId="urn:microsoft.com/office/officeart/2005/8/layout/list1"/>
    <dgm:cxn modelId="{62F034AE-3D52-4769-84CB-11BA3BEA1868}" srcId="{FA63F22F-61BD-4A11-9A5E-9E8DEF3923F3}" destId="{FAD7E260-5527-4216-8592-0BE7BC73450C}" srcOrd="2" destOrd="0" parTransId="{9CCA309A-E23D-4B01-A4DC-F46ACCD95DA3}" sibTransId="{D28E313E-3DC9-41F0-8E19-C28DF785AC26}"/>
    <dgm:cxn modelId="{EF7F10DE-077C-4583-8821-A80941243BD2}" type="presOf" srcId="{FA63F22F-61BD-4A11-9A5E-9E8DEF3923F3}" destId="{00CBBC51-3EE4-4615-9DEB-565B14EB52D6}" srcOrd="0" destOrd="0" presId="urn:microsoft.com/office/officeart/2005/8/layout/list1"/>
    <dgm:cxn modelId="{CF512497-EF7A-4DC2-A8FB-5E73B210A62D}" type="presOf" srcId="{29F1FD37-FC53-4F1F-B39F-CDABE0EB38F8}" destId="{8C82DF22-EDDC-4277-A31E-8EAA20354621}" srcOrd="1" destOrd="0" presId="urn:microsoft.com/office/officeart/2005/8/layout/list1"/>
    <dgm:cxn modelId="{588B3DDF-7314-4952-9366-844AC9C5350F}" srcId="{FA63F22F-61BD-4A11-9A5E-9E8DEF3923F3}" destId="{29F1FD37-FC53-4F1F-B39F-CDABE0EB38F8}" srcOrd="0" destOrd="0" parTransId="{96A30714-5ED8-4E09-8421-9D19EB8B40B9}" sibTransId="{6D963431-DE14-4160-8FAC-2810EC3673F7}"/>
    <dgm:cxn modelId="{8121B7BC-B94E-4424-963B-99EAF4EEF29A}" srcId="{FA63F22F-61BD-4A11-9A5E-9E8DEF3923F3}" destId="{F4121F85-7445-4754-8353-4B1CB431A0D7}" srcOrd="1" destOrd="0" parTransId="{E2C4664A-A33B-42C0-8663-EE4CB87F40FB}" sibTransId="{6B44ED3C-79F5-482F-A9D5-2B84A40518DD}"/>
    <dgm:cxn modelId="{7F7D3B74-170D-43ED-8155-E13605F993AE}" type="presOf" srcId="{B3D91573-DB17-462A-A5DB-F9BA3F313B1A}" destId="{6870AFE6-2BFA-419F-ABBB-08FF59921E8D}" srcOrd="1" destOrd="0" presId="urn:microsoft.com/office/officeart/2005/8/layout/list1"/>
    <dgm:cxn modelId="{6116C80B-3023-4AD4-B5C3-7DB2DEC2F3F2}" type="presOf" srcId="{F4121F85-7445-4754-8353-4B1CB431A0D7}" destId="{AA14610D-5CD0-4E38-B69A-CFE78A54982E}" srcOrd="0" destOrd="0" presId="urn:microsoft.com/office/officeart/2005/8/layout/list1"/>
    <dgm:cxn modelId="{ABEE0A25-0441-4CC9-A724-59B0B265991A}" type="presParOf" srcId="{00CBBC51-3EE4-4615-9DEB-565B14EB52D6}" destId="{0A56A488-BEB8-498B-8E01-1D454D82A5DF}" srcOrd="0" destOrd="0" presId="urn:microsoft.com/office/officeart/2005/8/layout/list1"/>
    <dgm:cxn modelId="{FBB0A12B-96DE-4896-81FA-A57450DA3606}" type="presParOf" srcId="{0A56A488-BEB8-498B-8E01-1D454D82A5DF}" destId="{59ED6F8A-0933-4F0F-B933-6E1872028691}" srcOrd="0" destOrd="0" presId="urn:microsoft.com/office/officeart/2005/8/layout/list1"/>
    <dgm:cxn modelId="{064E7545-7FA4-4BAD-805A-C3882AD48F0C}" type="presParOf" srcId="{0A56A488-BEB8-498B-8E01-1D454D82A5DF}" destId="{8C82DF22-EDDC-4277-A31E-8EAA20354621}" srcOrd="1" destOrd="0" presId="urn:microsoft.com/office/officeart/2005/8/layout/list1"/>
    <dgm:cxn modelId="{C1B4694C-710A-40B6-9DA7-EF1CC7AE6A42}" type="presParOf" srcId="{00CBBC51-3EE4-4615-9DEB-565B14EB52D6}" destId="{8D1B3D71-26A4-4815-9205-10E6FF86FF23}" srcOrd="1" destOrd="0" presId="urn:microsoft.com/office/officeart/2005/8/layout/list1"/>
    <dgm:cxn modelId="{CD1234A1-5FE4-4D9D-BC63-A4625FD66C63}" type="presParOf" srcId="{00CBBC51-3EE4-4615-9DEB-565B14EB52D6}" destId="{3BB68E05-C456-4D57-9A08-4568C5269491}" srcOrd="2" destOrd="0" presId="urn:microsoft.com/office/officeart/2005/8/layout/list1"/>
    <dgm:cxn modelId="{5A0963EE-3DE7-477A-8E85-CB413A8EB126}" type="presParOf" srcId="{00CBBC51-3EE4-4615-9DEB-565B14EB52D6}" destId="{0C208B0F-4A65-4C15-950D-66A7A09E3420}" srcOrd="3" destOrd="0" presId="urn:microsoft.com/office/officeart/2005/8/layout/list1"/>
    <dgm:cxn modelId="{FDDD7A1D-3C46-48C3-A13C-367615C719BD}" type="presParOf" srcId="{00CBBC51-3EE4-4615-9DEB-565B14EB52D6}" destId="{90033A11-23EC-4F77-9676-ED1377755C29}" srcOrd="4" destOrd="0" presId="urn:microsoft.com/office/officeart/2005/8/layout/list1"/>
    <dgm:cxn modelId="{95339A35-79A9-45BB-91F9-4D50D43918BD}" type="presParOf" srcId="{90033A11-23EC-4F77-9676-ED1377755C29}" destId="{AA14610D-5CD0-4E38-B69A-CFE78A54982E}" srcOrd="0" destOrd="0" presId="urn:microsoft.com/office/officeart/2005/8/layout/list1"/>
    <dgm:cxn modelId="{0F2644A5-6AC8-4084-932C-0E1E199A7600}" type="presParOf" srcId="{90033A11-23EC-4F77-9676-ED1377755C29}" destId="{0B3325E8-D99A-416C-8E4A-D7CCA1B12F5E}" srcOrd="1" destOrd="0" presId="urn:microsoft.com/office/officeart/2005/8/layout/list1"/>
    <dgm:cxn modelId="{D5058D27-A3D9-435F-A01B-36359E3592A9}" type="presParOf" srcId="{00CBBC51-3EE4-4615-9DEB-565B14EB52D6}" destId="{AE983D22-0341-4D14-AA31-82A7075F50A6}" srcOrd="5" destOrd="0" presId="urn:microsoft.com/office/officeart/2005/8/layout/list1"/>
    <dgm:cxn modelId="{5EA91887-8017-4BB0-A129-E1A617D0F173}" type="presParOf" srcId="{00CBBC51-3EE4-4615-9DEB-565B14EB52D6}" destId="{3D459BA6-01CA-47A4-871F-F97610F9EA6A}" srcOrd="6" destOrd="0" presId="urn:microsoft.com/office/officeart/2005/8/layout/list1"/>
    <dgm:cxn modelId="{63671EBD-D53D-4705-9DF1-289F6E1ACDC4}" type="presParOf" srcId="{00CBBC51-3EE4-4615-9DEB-565B14EB52D6}" destId="{37B86565-5840-45C5-9125-15E15870FD9E}" srcOrd="7" destOrd="0" presId="urn:microsoft.com/office/officeart/2005/8/layout/list1"/>
    <dgm:cxn modelId="{B9715C45-F1BC-418D-8D66-FC6B4806F5D1}" type="presParOf" srcId="{00CBBC51-3EE4-4615-9DEB-565B14EB52D6}" destId="{69162656-459B-4C25-BD32-B34084BA24F6}" srcOrd="8" destOrd="0" presId="urn:microsoft.com/office/officeart/2005/8/layout/list1"/>
    <dgm:cxn modelId="{1FE51424-5D5A-438E-930C-98CF055BE479}" type="presParOf" srcId="{69162656-459B-4C25-BD32-B34084BA24F6}" destId="{9B208772-64FE-40E3-A690-CF600BA3A287}" srcOrd="0" destOrd="0" presId="urn:microsoft.com/office/officeart/2005/8/layout/list1"/>
    <dgm:cxn modelId="{13952BC1-C3C9-4BE2-9EAF-41F4DB660AAB}" type="presParOf" srcId="{69162656-459B-4C25-BD32-B34084BA24F6}" destId="{23C43741-93CC-4090-B6F4-6EAC8BC9D63F}" srcOrd="1" destOrd="0" presId="urn:microsoft.com/office/officeart/2005/8/layout/list1"/>
    <dgm:cxn modelId="{44C3CCBA-565D-4144-BC17-2D849C818B71}" type="presParOf" srcId="{00CBBC51-3EE4-4615-9DEB-565B14EB52D6}" destId="{4DCE66BC-56EF-49E4-BA9A-F60C52140A13}" srcOrd="9" destOrd="0" presId="urn:microsoft.com/office/officeart/2005/8/layout/list1"/>
    <dgm:cxn modelId="{35363720-3282-46B7-B1EA-9BE8B57A062A}" type="presParOf" srcId="{00CBBC51-3EE4-4615-9DEB-565B14EB52D6}" destId="{338F76D5-0BB6-4965-BEB3-B61976D07A24}" srcOrd="10" destOrd="0" presId="urn:microsoft.com/office/officeart/2005/8/layout/list1"/>
    <dgm:cxn modelId="{769CE041-7276-483C-BE5D-2BD340D4F3A3}" type="presParOf" srcId="{00CBBC51-3EE4-4615-9DEB-565B14EB52D6}" destId="{3AE2CF44-2B3E-4B98-934D-C4AE24F4CB0E}" srcOrd="11" destOrd="0" presId="urn:microsoft.com/office/officeart/2005/8/layout/list1"/>
    <dgm:cxn modelId="{1E072321-4200-41B5-B6A3-12420E49BB6A}" type="presParOf" srcId="{00CBBC51-3EE4-4615-9DEB-565B14EB52D6}" destId="{D539CC8B-AF0C-40C3-B553-773A1A45D642}" srcOrd="12" destOrd="0" presId="urn:microsoft.com/office/officeart/2005/8/layout/list1"/>
    <dgm:cxn modelId="{B3C0E74E-17A2-486E-989C-C3EAE5B3EFE1}" type="presParOf" srcId="{D539CC8B-AF0C-40C3-B553-773A1A45D642}" destId="{2FCF6D13-9A71-47F3-AD3B-CC5E9FB76E96}" srcOrd="0" destOrd="0" presId="urn:microsoft.com/office/officeart/2005/8/layout/list1"/>
    <dgm:cxn modelId="{92BF6F4A-567C-429B-B70F-EA943F916CA7}" type="presParOf" srcId="{D539CC8B-AF0C-40C3-B553-773A1A45D642}" destId="{6870AFE6-2BFA-419F-ABBB-08FF59921E8D}" srcOrd="1" destOrd="0" presId="urn:microsoft.com/office/officeart/2005/8/layout/list1"/>
    <dgm:cxn modelId="{D210FCC0-E274-4169-BF64-9AA96754338C}" type="presParOf" srcId="{00CBBC51-3EE4-4615-9DEB-565B14EB52D6}" destId="{3B65B2E4-0F85-4F71-8AD8-29F1EE626071}" srcOrd="13" destOrd="0" presId="urn:microsoft.com/office/officeart/2005/8/layout/list1"/>
    <dgm:cxn modelId="{E02A62A9-EAD5-4809-A331-62D0E40ADF10}" type="presParOf" srcId="{00CBBC51-3EE4-4615-9DEB-565B14EB52D6}" destId="{757D3722-2CA0-42FC-8492-F8291BD2EEEB}" srcOrd="14" destOrd="0" presId="urn:microsoft.com/office/officeart/2005/8/layout/list1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B68E05-C456-4D57-9A08-4568C5269491}">
      <dsp:nvSpPr>
        <dsp:cNvPr id="0" name=""/>
        <dsp:cNvSpPr/>
      </dsp:nvSpPr>
      <dsp:spPr>
        <a:xfrm>
          <a:off x="0" y="1257992"/>
          <a:ext cx="609600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82DF22-EDDC-4277-A31E-8EAA20354621}">
      <dsp:nvSpPr>
        <dsp:cNvPr id="0" name=""/>
        <dsp:cNvSpPr/>
      </dsp:nvSpPr>
      <dsp:spPr>
        <a:xfrm>
          <a:off x="303014" y="0"/>
          <a:ext cx="5791574" cy="1538432"/>
        </a:xfrm>
        <a:prstGeom prst="roundRect">
          <a:avLst/>
        </a:prstGeom>
        <a:solidFill>
          <a:schemeClr val="accent1">
            <a:lumMod val="75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t-IT" sz="2000" b="1" kern="1200" spc="-50" dirty="0" smtClean="0">
              <a:solidFill>
                <a:schemeClr val="bg1"/>
              </a:solidFill>
              <a:latin typeface="+mj-lt"/>
              <a:ea typeface="+mj-ea"/>
              <a:cs typeface="+mj-cs"/>
            </a:rPr>
            <a:t>MACRO OBIETTIVO del PNP 2015-2018</a:t>
          </a:r>
          <a:endParaRPr lang="it-IT" sz="2000" kern="1200" spc="-50" dirty="0" smtClean="0">
            <a:solidFill>
              <a:schemeClr val="bg1"/>
            </a:solidFill>
            <a:latin typeface="+mj-lt"/>
            <a:ea typeface="+mj-ea"/>
            <a:cs typeface="+mj-cs"/>
          </a:endParaRPr>
        </a:p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t-IT" sz="2000" kern="1200" spc="-50" dirty="0" smtClean="0">
              <a:solidFill>
                <a:schemeClr val="bg1"/>
              </a:solidFill>
              <a:latin typeface="+mj-lt"/>
              <a:ea typeface="+mj-ea"/>
              <a:cs typeface="+mj-cs"/>
            </a:rPr>
            <a:t>Rafforzamento della capacità di promuovere programmi di prevenzione condivisi tra istituzioni e parti sociali</a:t>
          </a:r>
        </a:p>
      </dsp:txBody>
      <dsp:txXfrm>
        <a:off x="378114" y="75100"/>
        <a:ext cx="5641374" cy="1388232"/>
      </dsp:txXfrm>
    </dsp:sp>
    <dsp:sp modelId="{3D459BA6-01CA-47A4-871F-F97610F9EA6A}">
      <dsp:nvSpPr>
        <dsp:cNvPr id="0" name=""/>
        <dsp:cNvSpPr/>
      </dsp:nvSpPr>
      <dsp:spPr>
        <a:xfrm>
          <a:off x="0" y="2119832"/>
          <a:ext cx="609600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3325E8-D99A-416C-8E4A-D7CCA1B12F5E}">
      <dsp:nvSpPr>
        <dsp:cNvPr id="0" name=""/>
        <dsp:cNvSpPr/>
      </dsp:nvSpPr>
      <dsp:spPr>
        <a:xfrm>
          <a:off x="304800" y="1839392"/>
          <a:ext cx="4267200" cy="560880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spc="-5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rPr>
            <a:t>Obiettivi generali</a:t>
          </a:r>
          <a:endParaRPr lang="it-IT" sz="2000" kern="1200" spc="-50" dirty="0">
            <a:solidFill>
              <a:schemeClr val="tx1">
                <a:lumMod val="75000"/>
                <a:lumOff val="25000"/>
              </a:schemeClr>
            </a:solidFill>
            <a:latin typeface="+mj-lt"/>
            <a:ea typeface="+mj-ea"/>
            <a:cs typeface="+mj-cs"/>
          </a:endParaRPr>
        </a:p>
      </dsp:txBody>
      <dsp:txXfrm>
        <a:off x="332180" y="1866772"/>
        <a:ext cx="4212440" cy="506120"/>
      </dsp:txXfrm>
    </dsp:sp>
    <dsp:sp modelId="{338F76D5-0BB6-4965-BEB3-B61976D07A24}">
      <dsp:nvSpPr>
        <dsp:cNvPr id="0" name=""/>
        <dsp:cNvSpPr/>
      </dsp:nvSpPr>
      <dsp:spPr>
        <a:xfrm>
          <a:off x="0" y="2981672"/>
          <a:ext cx="609600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C43741-93CC-4090-B6F4-6EAC8BC9D63F}">
      <dsp:nvSpPr>
        <dsp:cNvPr id="0" name=""/>
        <dsp:cNvSpPr/>
      </dsp:nvSpPr>
      <dsp:spPr>
        <a:xfrm>
          <a:off x="300423" y="2735743"/>
          <a:ext cx="4267200" cy="560880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spc="-5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rPr>
            <a:t>Obiettivi specifici</a:t>
          </a:r>
          <a:endParaRPr lang="it-IT" sz="2000" kern="1200" spc="-50" dirty="0">
            <a:solidFill>
              <a:schemeClr val="tx1">
                <a:lumMod val="75000"/>
                <a:lumOff val="25000"/>
              </a:schemeClr>
            </a:solidFill>
            <a:latin typeface="+mj-lt"/>
            <a:ea typeface="+mj-ea"/>
            <a:cs typeface="+mj-cs"/>
          </a:endParaRPr>
        </a:p>
      </dsp:txBody>
      <dsp:txXfrm>
        <a:off x="327803" y="2763123"/>
        <a:ext cx="4212440" cy="506120"/>
      </dsp:txXfrm>
    </dsp:sp>
    <dsp:sp modelId="{757D3722-2CA0-42FC-8492-F8291BD2EEEB}">
      <dsp:nvSpPr>
        <dsp:cNvPr id="0" name=""/>
        <dsp:cNvSpPr/>
      </dsp:nvSpPr>
      <dsp:spPr>
        <a:xfrm>
          <a:off x="0" y="3843512"/>
          <a:ext cx="609600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70AFE6-2BFA-419F-ABBB-08FF59921E8D}">
      <dsp:nvSpPr>
        <dsp:cNvPr id="0" name=""/>
        <dsp:cNvSpPr/>
      </dsp:nvSpPr>
      <dsp:spPr>
        <a:xfrm>
          <a:off x="304800" y="3563072"/>
          <a:ext cx="4267200" cy="560880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spc="-5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rPr>
            <a:t>Competenze/attuazioni tecniche</a:t>
          </a:r>
          <a:endParaRPr lang="it-IT" sz="2000" kern="1200" spc="-50" dirty="0">
            <a:solidFill>
              <a:schemeClr val="tx1">
                <a:lumMod val="75000"/>
                <a:lumOff val="25000"/>
              </a:schemeClr>
            </a:solidFill>
            <a:latin typeface="+mj-lt"/>
            <a:ea typeface="+mj-ea"/>
            <a:cs typeface="+mj-cs"/>
          </a:endParaRPr>
        </a:p>
      </dsp:txBody>
      <dsp:txXfrm>
        <a:off x="332180" y="3590452"/>
        <a:ext cx="4212440" cy="5061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51163" cy="497126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57638" y="1"/>
            <a:ext cx="2951163" cy="497126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r">
              <a:defRPr sz="1200"/>
            </a:lvl1pPr>
          </a:lstStyle>
          <a:p>
            <a:fld id="{0E84B308-5A18-460F-84A8-2D67EDF0B234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2" y="9443662"/>
            <a:ext cx="2951163" cy="497126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57638" y="9443662"/>
            <a:ext cx="2951163" cy="497126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r">
              <a:defRPr sz="1200"/>
            </a:lvl1pPr>
          </a:lstStyle>
          <a:p>
            <a:fld id="{142258CE-7EA3-4F9E-82AA-1E0E77BFC59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954967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7625" y="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C41F75-23B7-4EA2-AECE-9C3EF2103DB2}" type="datetimeFigureOut">
              <a:rPr lang="it-IT" smtClean="0"/>
              <a:t>20/06/2017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887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1038" y="4722813"/>
            <a:ext cx="5448300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511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57625" y="9444038"/>
            <a:ext cx="29511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7127E9-8603-43AB-8A3F-883B613CCB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94166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457200">
              <a:spcBef>
                <a:spcPct val="0"/>
              </a:spcBef>
            </a:pPr>
            <a:endParaRPr lang="it-IT" sz="180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85515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9269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18390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741552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197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69542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754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7550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90238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31633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0" name="Footer Placeholder 4"/>
          <p:cNvSpPr txBox="1">
            <a:spLocks/>
          </p:cNvSpPr>
          <p:nvPr userDrawn="1"/>
        </p:nvSpPr>
        <p:spPr>
          <a:xfrm>
            <a:off x="822960" y="6459785"/>
            <a:ext cx="65345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900" kern="1200" cap="all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smtClean="0"/>
              <a:t>"Self-</a:t>
            </a:r>
            <a:r>
              <a:rPr lang="it-IT" dirty="0" err="1" smtClean="0"/>
              <a:t>portrait</a:t>
            </a:r>
            <a:r>
              <a:rPr lang="it-IT" dirty="0" smtClean="0"/>
              <a:t> del Gruppo Tecnico Interregionale per la tutela della salute e sicurezza dei lavoratori"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47415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81091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39050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446837"/>
            <a:ext cx="65345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it-IT" dirty="0" smtClean="0"/>
              <a:t>"Self-</a:t>
            </a:r>
            <a:r>
              <a:rPr lang="it-IT" dirty="0" err="1" smtClean="0"/>
              <a:t>portrait</a:t>
            </a:r>
            <a:r>
              <a:rPr lang="it-IT" dirty="0" smtClean="0"/>
              <a:t> del Gruppo Tecnico Interregionale per la tutela della salute e sicurezza dei lavoratori"</a:t>
            </a:r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pPr defTabSz="271463"/>
            <a:fld id="{82D11C73-AB27-4E32-A733-972A7833CBED}" type="slidenum">
              <a:rPr lang="it-IT" smtClean="0"/>
              <a:pPr defTabSz="271463"/>
              <a:t>‹N›</a:t>
            </a:fld>
            <a:endParaRPr lang="it-IT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7059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venzionecantieri.it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 idx="4294967295"/>
          </p:nvPr>
        </p:nvSpPr>
        <p:spPr>
          <a:xfrm>
            <a:off x="679450" y="330544"/>
            <a:ext cx="7772400" cy="88578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1971675" algn="r"/>
            <a:r>
              <a:rPr lang="it-IT" sz="3200" dirty="0" smtClean="0"/>
              <a:t>Gruppo Tecnico Interregionale SSLL</a:t>
            </a:r>
            <a:endParaRPr lang="it-IT" sz="3200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180" y="723518"/>
            <a:ext cx="1247962" cy="704495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126" y="1728114"/>
            <a:ext cx="3304571" cy="4189608"/>
          </a:xfrm>
          <a:prstGeom prst="rect">
            <a:avLst/>
          </a:prstGeom>
        </p:spPr>
      </p:pic>
      <p:sp>
        <p:nvSpPr>
          <p:cNvPr id="7" name="Sottotitolo 2"/>
          <p:cNvSpPr txBox="1">
            <a:spLocks/>
          </p:cNvSpPr>
          <p:nvPr/>
        </p:nvSpPr>
        <p:spPr>
          <a:xfrm>
            <a:off x="2061714" y="1959550"/>
            <a:ext cx="7530852" cy="2362738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sz="8000" b="1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GRUPPI DI </a:t>
            </a:r>
            <a:r>
              <a:rPr lang="it-IT" sz="8000" b="1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LAVORO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it-IT" sz="8000" spc="-5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  <a:p>
            <a:pPr lvl="0"/>
            <a:r>
              <a:rPr lang="it-IT" sz="80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Piano Nazionale </a:t>
            </a:r>
            <a:r>
              <a:rPr lang="it-IT" sz="80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Stress Lavoro Correlato</a:t>
            </a:r>
            <a:endParaRPr lang="it-IT" sz="8000" spc="-5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  <a:p>
            <a:pPr lvl="0"/>
            <a:r>
              <a:rPr lang="it-IT" sz="80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Piano </a:t>
            </a:r>
            <a:r>
              <a:rPr lang="it-IT" sz="80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Nazionale Edilizia</a:t>
            </a:r>
            <a:endParaRPr lang="it-IT" sz="8000" spc="-5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  <a:p>
            <a:pPr lvl="0"/>
            <a:r>
              <a:rPr lang="it-IT" sz="80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Piano </a:t>
            </a:r>
            <a:r>
              <a:rPr lang="it-IT" sz="80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Nazionale Agricoltura</a:t>
            </a:r>
            <a:endParaRPr lang="it-IT" sz="8000" spc="-5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  <a:p>
            <a:pPr lvl="0"/>
            <a:r>
              <a:rPr lang="it-IT" sz="80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Piano Nazionale </a:t>
            </a:r>
            <a:r>
              <a:rPr lang="it-IT" sz="80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Cancerogeni Occupazionali </a:t>
            </a:r>
            <a:r>
              <a:rPr lang="it-IT" sz="80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e i </a:t>
            </a:r>
            <a:r>
              <a:rPr lang="it-IT" sz="80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Tumori Professionali</a:t>
            </a:r>
            <a:endParaRPr lang="it-IT" sz="8000" spc="-5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  <a:p>
            <a:r>
              <a:rPr lang="it-IT" sz="80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Piano </a:t>
            </a:r>
            <a:r>
              <a:rPr lang="it-IT" sz="80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Nazionale </a:t>
            </a:r>
            <a:r>
              <a:rPr lang="it-IT" sz="80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P</a:t>
            </a:r>
            <a:r>
              <a:rPr lang="it-IT" sz="80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atologie </a:t>
            </a:r>
            <a:r>
              <a:rPr lang="it-IT" sz="80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da </a:t>
            </a:r>
            <a:r>
              <a:rPr lang="it-IT" sz="80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Sovraccarico </a:t>
            </a:r>
            <a:r>
              <a:rPr lang="it-IT" sz="80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B</a:t>
            </a:r>
            <a:r>
              <a:rPr lang="it-IT" sz="80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iomeccanico</a:t>
            </a:r>
            <a:endParaRPr lang="it-IT" sz="8000" spc="-5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7236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78" y="36594"/>
            <a:ext cx="1247962" cy="704495"/>
          </a:xfrm>
          <a:prstGeom prst="rect">
            <a:avLst/>
          </a:prstGeom>
        </p:spPr>
      </p:pic>
      <p:sp>
        <p:nvSpPr>
          <p:cNvPr id="4" name="Titolo 1"/>
          <p:cNvSpPr txBox="1">
            <a:spLocks/>
          </p:cNvSpPr>
          <p:nvPr/>
        </p:nvSpPr>
        <p:spPr>
          <a:xfrm>
            <a:off x="534839" y="123968"/>
            <a:ext cx="8600535" cy="65709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it-IT" sz="2400" dirty="0" smtClean="0"/>
              <a:t>Gruppo Tecnico Interregionale </a:t>
            </a:r>
          </a:p>
          <a:p>
            <a:pPr algn="r"/>
            <a:r>
              <a:rPr lang="it-IT" sz="2400" b="1" dirty="0" smtClean="0"/>
              <a:t>Piano </a:t>
            </a:r>
            <a:r>
              <a:rPr lang="it-IT" sz="2400" b="1" dirty="0"/>
              <a:t>Nazionale Cancerogeni </a:t>
            </a:r>
            <a:r>
              <a:rPr lang="it-IT" sz="2400" b="1" dirty="0" smtClean="0"/>
              <a:t>occupazionali e i tumori professionali</a:t>
            </a:r>
            <a:endParaRPr lang="it-IT" sz="2400" b="1" dirty="0"/>
          </a:p>
        </p:txBody>
      </p:sp>
      <p:grpSp>
        <p:nvGrpSpPr>
          <p:cNvPr id="5" name="Gruppo 6"/>
          <p:cNvGrpSpPr/>
          <p:nvPr/>
        </p:nvGrpSpPr>
        <p:grpSpPr>
          <a:xfrm>
            <a:off x="109078" y="713709"/>
            <a:ext cx="7785404" cy="560880"/>
            <a:chOff x="304800" y="3563072"/>
            <a:chExt cx="4267200" cy="560880"/>
          </a:xfrm>
          <a:solidFill>
            <a:schemeClr val="accent1">
              <a:lumMod val="75000"/>
            </a:schemeClr>
          </a:solidFill>
        </p:grpSpPr>
        <p:sp>
          <p:nvSpPr>
            <p:cNvPr id="8" name="Rettangolo arrotondato 7"/>
            <p:cNvSpPr/>
            <p:nvPr/>
          </p:nvSpPr>
          <p:spPr>
            <a:xfrm>
              <a:off x="304800" y="3563072"/>
              <a:ext cx="4267200" cy="56088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ettangolo 8"/>
            <p:cNvSpPr/>
            <p:nvPr/>
          </p:nvSpPr>
          <p:spPr>
            <a:xfrm>
              <a:off x="332180" y="3590452"/>
              <a:ext cx="4212440" cy="50612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1290" tIns="0" rIns="161290" bIns="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000" b="1" kern="1200" spc="-50" dirty="0" smtClean="0">
                  <a:solidFill>
                    <a:schemeClr val="bg1"/>
                  </a:solidFill>
                  <a:latin typeface="+mj-lt"/>
                  <a:ea typeface="+mj-ea"/>
                  <a:cs typeface="+mj-cs"/>
                </a:rPr>
                <a:t>OBIETTIVI SPECIFICI di rilievo in relazione ai bisogni di prevenzione</a:t>
              </a:r>
              <a:endParaRPr lang="it-IT" sz="2000" kern="1200" spc="-50" dirty="0">
                <a:solidFill>
                  <a:schemeClr val="bg1"/>
                </a:solidFill>
                <a:latin typeface="+mj-lt"/>
                <a:ea typeface="+mj-ea"/>
                <a:cs typeface="+mj-cs"/>
              </a:endParaRPr>
            </a:p>
          </p:txBody>
        </p:sp>
      </p:grpSp>
      <p:grpSp>
        <p:nvGrpSpPr>
          <p:cNvPr id="6" name="Gruppo 14"/>
          <p:cNvGrpSpPr/>
          <p:nvPr/>
        </p:nvGrpSpPr>
        <p:grpSpPr>
          <a:xfrm>
            <a:off x="158156" y="5166616"/>
            <a:ext cx="7785404" cy="463295"/>
            <a:chOff x="304800" y="3530070"/>
            <a:chExt cx="4267200" cy="593882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16" name="Rettangolo arrotondato 15"/>
            <p:cNvSpPr/>
            <p:nvPr/>
          </p:nvSpPr>
          <p:spPr>
            <a:xfrm>
              <a:off x="304800" y="3563072"/>
              <a:ext cx="4267200" cy="56088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Rettangolo 16"/>
            <p:cNvSpPr/>
            <p:nvPr/>
          </p:nvSpPr>
          <p:spPr>
            <a:xfrm>
              <a:off x="332180" y="3530070"/>
              <a:ext cx="4212440" cy="50612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1290" tIns="0" rIns="161290" bIns="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000" b="1" kern="1200" spc="-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rPr>
                <a:t>Punti di forza/Lavori in corso</a:t>
              </a:r>
              <a:endParaRPr lang="it-IT" sz="2000" kern="12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endParaRPr>
            </a:p>
          </p:txBody>
        </p:sp>
      </p:grpSp>
      <p:grpSp>
        <p:nvGrpSpPr>
          <p:cNvPr id="7" name="Gruppo 17"/>
          <p:cNvGrpSpPr/>
          <p:nvPr/>
        </p:nvGrpSpPr>
        <p:grpSpPr>
          <a:xfrm>
            <a:off x="166782" y="3539787"/>
            <a:ext cx="7785404" cy="560880"/>
            <a:chOff x="304800" y="3563072"/>
            <a:chExt cx="4267200" cy="560880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9" name="Rettangolo arrotondato 18"/>
            <p:cNvSpPr/>
            <p:nvPr/>
          </p:nvSpPr>
          <p:spPr>
            <a:xfrm>
              <a:off x="304800" y="3563072"/>
              <a:ext cx="4267200" cy="56088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Rettangolo 19"/>
            <p:cNvSpPr/>
            <p:nvPr/>
          </p:nvSpPr>
          <p:spPr>
            <a:xfrm>
              <a:off x="332180" y="3590452"/>
              <a:ext cx="4212440" cy="50612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1290" tIns="0" rIns="161290" bIns="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000" b="1" kern="1200" spc="-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rPr>
                <a:t>Competenze/attuazioni tecniche</a:t>
              </a:r>
              <a:endParaRPr lang="it-IT" sz="2000" kern="12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endParaRPr>
            </a:p>
          </p:txBody>
        </p:sp>
      </p:grpSp>
      <p:sp>
        <p:nvSpPr>
          <p:cNvPr id="10" name="Rettangolo 9"/>
          <p:cNvSpPr/>
          <p:nvPr/>
        </p:nvSpPr>
        <p:spPr>
          <a:xfrm>
            <a:off x="140904" y="1214798"/>
            <a:ext cx="8889151" cy="2308324"/>
          </a:xfrm>
          <a:prstGeom prst="rect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dirty="0" smtClean="0"/>
              <a:t>1.	Integrazione </a:t>
            </a:r>
            <a:r>
              <a:rPr lang="it-IT" sz="1600" dirty="0"/>
              <a:t>con Piano Nazionale Flussi informativi e Sistemi di Sorveglianza</a:t>
            </a:r>
          </a:p>
          <a:p>
            <a:pPr marL="742950" lvl="1" indent="-285750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it-IT" sz="1600" dirty="0"/>
              <a:t>Richiesta possibilità di mappare il rischio </a:t>
            </a:r>
            <a:r>
              <a:rPr lang="it-IT" sz="1600" dirty="0" smtClean="0"/>
              <a:t>cancerogeno: </a:t>
            </a:r>
            <a:endParaRPr lang="it-IT" sz="1600" dirty="0"/>
          </a:p>
          <a:p>
            <a:pPr lvl="1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dirty="0"/>
              <a:t>      - per tramite INAIL: estrapolazione dal data base nazionale registro degli esposti di dati</a:t>
            </a:r>
          </a:p>
          <a:p>
            <a:pPr lvl="1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dirty="0"/>
              <a:t>        fondamentali: agente cancerogeno, </a:t>
            </a:r>
            <a:r>
              <a:rPr lang="it-IT" sz="1600" dirty="0" smtClean="0"/>
              <a:t>tipo</a:t>
            </a:r>
            <a:r>
              <a:rPr lang="it-IT" sz="1600" dirty="0" smtClean="0"/>
              <a:t>, </a:t>
            </a:r>
            <a:r>
              <a:rPr lang="it-IT" sz="1600" dirty="0" smtClean="0"/>
              <a:t>azienda</a:t>
            </a:r>
            <a:r>
              <a:rPr lang="it-IT" sz="1600" dirty="0"/>
              <a:t>, </a:t>
            </a:r>
            <a:r>
              <a:rPr lang="it-IT" sz="1600" dirty="0" smtClean="0"/>
              <a:t>esposti …</a:t>
            </a:r>
            <a:endParaRPr lang="it-IT" sz="1600" dirty="0"/>
          </a:p>
          <a:p>
            <a:pPr lvl="1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dirty="0"/>
              <a:t>      -  inserimento agente cancerogeno specifico in allegato 3B         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dirty="0" smtClean="0"/>
              <a:t>2.	Integrazione </a:t>
            </a:r>
            <a:r>
              <a:rPr lang="it-IT" sz="1600" dirty="0"/>
              <a:t>con Piano Nazionale Formazione-Scuole</a:t>
            </a:r>
          </a:p>
          <a:p>
            <a:pPr marL="742950" lvl="1" indent="-285750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it-IT" sz="1600" dirty="0" smtClean="0"/>
              <a:t>indicazioni </a:t>
            </a:r>
            <a:r>
              <a:rPr lang="it-IT" sz="1600" dirty="0"/>
              <a:t>di prevenzione del rischio da agenti chimici nei laboratori </a:t>
            </a:r>
            <a:r>
              <a:rPr lang="it-IT" sz="1600" dirty="0" smtClean="0"/>
              <a:t>scolastici</a:t>
            </a:r>
          </a:p>
          <a:p>
            <a:pPr lvl="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dirty="0" smtClean="0">
                <a:solidFill>
                  <a:prstClr val="black"/>
                </a:solidFill>
              </a:rPr>
              <a:t>3.	Produzione di orientamenti e indirizzi per la registrazione degli esposti e per la sorveglianza sanitaria, con dati e considerazioni utili alla valutazione del rischio</a:t>
            </a:r>
            <a:endParaRPr lang="it-IT" sz="1600" dirty="0">
              <a:solidFill>
                <a:prstClr val="black"/>
              </a:solidFill>
            </a:endParaRPr>
          </a:p>
        </p:txBody>
      </p:sp>
      <p:sp>
        <p:nvSpPr>
          <p:cNvPr id="18" name="CasellaDiTesto 17"/>
          <p:cNvSpPr txBox="1"/>
          <p:nvPr/>
        </p:nvSpPr>
        <p:spPr>
          <a:xfrm>
            <a:off x="136775" y="4059930"/>
            <a:ext cx="8896350" cy="1077218"/>
          </a:xfrm>
          <a:prstGeom prst="rect">
            <a:avLst/>
          </a:prstGeom>
          <a:noFill/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dirty="0" smtClean="0">
                <a:solidFill>
                  <a:prstClr val="black"/>
                </a:solidFill>
                <a:latin typeface="Calibri"/>
              </a:rPr>
              <a:t>Stesura di documenti specifici per alcuni tra i più noti cancerogeni.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dirty="0" smtClean="0">
                <a:solidFill>
                  <a:prstClr val="black"/>
                </a:solidFill>
                <a:latin typeface="Calibri"/>
              </a:rPr>
              <a:t>Al momento sono in agenda: formaldeide, Idrocarburi policiclici aromatici e benzene.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dirty="0" smtClean="0">
                <a:solidFill>
                  <a:prstClr val="black"/>
                </a:solidFill>
                <a:latin typeface="Calibri"/>
              </a:rPr>
              <a:t>I documenti sono rivolti sia alle imprese e figure della prevenzione aziendale, sia ai colleghi dei Servizi Pubblici di Prevenzione.</a:t>
            </a:r>
            <a:endParaRPr lang="it-IT" sz="1600" b="1" dirty="0">
              <a:latin typeface="+mn-lt"/>
              <a:cs typeface="+mn-cs"/>
            </a:endParaRPr>
          </a:p>
        </p:txBody>
      </p:sp>
      <p:sp>
        <p:nvSpPr>
          <p:cNvPr id="21" name="CasellaDiTesto 20"/>
          <p:cNvSpPr txBox="1"/>
          <p:nvPr/>
        </p:nvSpPr>
        <p:spPr>
          <a:xfrm>
            <a:off x="109078" y="5584835"/>
            <a:ext cx="8878887" cy="830997"/>
          </a:xfrm>
          <a:prstGeom prst="rect">
            <a:avLst/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dirty="0" smtClean="0">
                <a:solidFill>
                  <a:prstClr val="black"/>
                </a:solidFill>
                <a:latin typeface="Calibri"/>
              </a:rPr>
              <a:t>Partecipazione </a:t>
            </a:r>
            <a:r>
              <a:rPr lang="it-IT" sz="1600" dirty="0">
                <a:solidFill>
                  <a:prstClr val="black"/>
                </a:solidFill>
                <a:latin typeface="Calibri"/>
              </a:rPr>
              <a:t>di 15 Regioni e 1 Provincia Autonoma, esperienza consolidata e </a:t>
            </a:r>
            <a:r>
              <a:rPr lang="it-IT" sz="1600" dirty="0" err="1" smtClean="0">
                <a:solidFill>
                  <a:prstClr val="black"/>
                </a:solidFill>
                <a:latin typeface="Calibri"/>
              </a:rPr>
              <a:t>multiprofessionale</a:t>
            </a:r>
            <a:r>
              <a:rPr lang="it-IT" sz="1600" dirty="0" smtClean="0">
                <a:solidFill>
                  <a:prstClr val="black"/>
                </a:solidFill>
                <a:latin typeface="Calibri"/>
              </a:rPr>
              <a:t>. Attualmente </a:t>
            </a:r>
            <a:r>
              <a:rPr lang="it-IT" sz="1600" dirty="0">
                <a:solidFill>
                  <a:prstClr val="black"/>
                </a:solidFill>
                <a:latin typeface="Calibri"/>
              </a:rPr>
              <a:t>in fase di stesura il documento su registrazione esposti  a </a:t>
            </a:r>
            <a:r>
              <a:rPr lang="it-IT" sz="1600" dirty="0" smtClean="0">
                <a:solidFill>
                  <a:prstClr val="black"/>
                </a:solidFill>
                <a:latin typeface="Calibri"/>
              </a:rPr>
              <a:t>formaldeide</a:t>
            </a:r>
            <a:r>
              <a:rPr lang="it-IT" sz="1600" dirty="0">
                <a:solidFill>
                  <a:prstClr val="black"/>
                </a:solidFill>
                <a:latin typeface="Calibri"/>
              </a:rPr>
              <a:t>, con riferimenti utili alla valutazione del rischio. </a:t>
            </a:r>
          </a:p>
        </p:txBody>
      </p:sp>
    </p:spTree>
    <p:extLst>
      <p:ext uri="{BB962C8B-B14F-4D97-AF65-F5344CB8AC3E}">
        <p14:creationId xmlns:p14="http://schemas.microsoft.com/office/powerpoint/2010/main" val="4772581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7822" y="205933"/>
            <a:ext cx="1247962" cy="704495"/>
          </a:xfrm>
          <a:prstGeom prst="rect">
            <a:avLst/>
          </a:prstGeom>
        </p:spPr>
      </p:pic>
      <p:sp>
        <p:nvSpPr>
          <p:cNvPr id="4" name="Titolo 1"/>
          <p:cNvSpPr txBox="1">
            <a:spLocks/>
          </p:cNvSpPr>
          <p:nvPr/>
        </p:nvSpPr>
        <p:spPr>
          <a:xfrm>
            <a:off x="1227822" y="37655"/>
            <a:ext cx="6386480" cy="88578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971675" algn="r"/>
            <a:r>
              <a:rPr lang="it-IT" sz="2400" b="1" dirty="0" smtClean="0"/>
              <a:t>Gruppo Tecnico Interregionale SSLL</a:t>
            </a:r>
            <a:endParaRPr lang="it-IT" sz="2400" b="1" dirty="0"/>
          </a:p>
        </p:txBody>
      </p:sp>
      <p:graphicFrame>
        <p:nvGraphicFramePr>
          <p:cNvPr id="6" name="Diagramma 5"/>
          <p:cNvGraphicFramePr/>
          <p:nvPr>
            <p:extLst>
              <p:ext uri="{D42A27DB-BD31-4B8C-83A1-F6EECF244321}">
                <p14:modId xmlns:p14="http://schemas.microsoft.com/office/powerpoint/2010/main" val="237592011"/>
              </p:ext>
            </p:extLst>
          </p:nvPr>
        </p:nvGraphicFramePr>
        <p:xfrm>
          <a:off x="1524000" y="1138687"/>
          <a:ext cx="6096000" cy="43223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7" name="Gruppo 6"/>
          <p:cNvGrpSpPr/>
          <p:nvPr/>
        </p:nvGrpSpPr>
        <p:grpSpPr>
          <a:xfrm>
            <a:off x="1851803" y="5302270"/>
            <a:ext cx="4239820" cy="560880"/>
            <a:chOff x="304800" y="3563072"/>
            <a:chExt cx="4267200" cy="56088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8" name="Rettangolo arrotondato 7"/>
            <p:cNvSpPr/>
            <p:nvPr/>
          </p:nvSpPr>
          <p:spPr>
            <a:xfrm>
              <a:off x="304800" y="3563072"/>
              <a:ext cx="4267200" cy="560880"/>
            </a:xfrm>
            <a:prstGeom prst="roundRect">
              <a:avLst/>
            </a:prstGeom>
            <a:grpFill/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ettangolo 8"/>
            <p:cNvSpPr/>
            <p:nvPr/>
          </p:nvSpPr>
          <p:spPr>
            <a:xfrm>
              <a:off x="332180" y="3590452"/>
              <a:ext cx="4212440" cy="506120"/>
            </a:xfrm>
            <a:prstGeom prst="rect">
              <a:avLst/>
            </a:prstGeom>
            <a:grpFill/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1290" tIns="0" rIns="161290" bIns="0" numCol="1" spcCol="1270" anchor="ctr" anchorCtr="0">
              <a:noAutofit/>
            </a:bodyPr>
            <a:lstStyle/>
            <a:p>
              <a:pPr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t-IT" sz="20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endParaRPr>
            </a:p>
            <a:p>
              <a:pPr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000" spc="-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rPr>
                <a:t>Punti di forza/Lavori </a:t>
              </a:r>
              <a:r>
                <a:rPr lang="it-IT" sz="2000" spc="-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rPr>
                <a:t>in corso</a:t>
              </a:r>
            </a:p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t-IT" sz="2000" kern="12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316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7822" y="23496"/>
            <a:ext cx="1247962" cy="704495"/>
          </a:xfrm>
          <a:prstGeom prst="rect">
            <a:avLst/>
          </a:prstGeom>
        </p:spPr>
      </p:pic>
      <p:sp>
        <p:nvSpPr>
          <p:cNvPr id="4" name="Titolo 1"/>
          <p:cNvSpPr txBox="1">
            <a:spLocks/>
          </p:cNvSpPr>
          <p:nvPr/>
        </p:nvSpPr>
        <p:spPr>
          <a:xfrm>
            <a:off x="1227821" y="61220"/>
            <a:ext cx="6386480" cy="4817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971675" algn="r"/>
            <a:r>
              <a:rPr lang="it-IT" sz="2400" b="1" dirty="0" smtClean="0"/>
              <a:t>Gruppo Tecnico Interregionale SSLL</a:t>
            </a:r>
            <a:endParaRPr lang="it-IT" sz="2400" b="1" dirty="0"/>
          </a:p>
        </p:txBody>
      </p:sp>
      <p:grpSp>
        <p:nvGrpSpPr>
          <p:cNvPr id="7" name="Gruppo 6"/>
          <p:cNvGrpSpPr/>
          <p:nvPr/>
        </p:nvGrpSpPr>
        <p:grpSpPr>
          <a:xfrm>
            <a:off x="109078" y="713709"/>
            <a:ext cx="7785404" cy="560880"/>
            <a:chOff x="304800" y="3563072"/>
            <a:chExt cx="4267200" cy="560880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8" name="Rettangolo arrotondato 7"/>
            <p:cNvSpPr/>
            <p:nvPr/>
          </p:nvSpPr>
          <p:spPr>
            <a:xfrm>
              <a:off x="304800" y="3563072"/>
              <a:ext cx="4267200" cy="56088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ettangolo 8"/>
            <p:cNvSpPr/>
            <p:nvPr/>
          </p:nvSpPr>
          <p:spPr>
            <a:xfrm>
              <a:off x="332180" y="3590452"/>
              <a:ext cx="4212440" cy="50612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1290" tIns="0" rIns="161290" bIns="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000" b="1" kern="1200" spc="-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rPr>
                <a:t>OBIETTIVI GENERALI</a:t>
              </a:r>
              <a:r>
                <a:rPr lang="it-IT" sz="2000" kern="1200" spc="-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rPr>
                <a:t> e trasversali ai Gruppi di Lavoro</a:t>
              </a:r>
              <a:endParaRPr lang="it-IT" sz="2000" kern="12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endParaRPr>
            </a:p>
          </p:txBody>
        </p:sp>
      </p:grpSp>
      <p:sp>
        <p:nvSpPr>
          <p:cNvPr id="2" name="CasellaDiTesto 1"/>
          <p:cNvSpPr txBox="1"/>
          <p:nvPr/>
        </p:nvSpPr>
        <p:spPr>
          <a:xfrm>
            <a:off x="114588" y="1319857"/>
            <a:ext cx="8900016" cy="1200329"/>
          </a:xfrm>
          <a:prstGeom prst="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it-IT" dirty="0" smtClean="0"/>
              <a:t>Applicazione di criteri omogenei e condivisi su tutto il territorio nazionale in ordine a:</a:t>
            </a:r>
          </a:p>
          <a:p>
            <a:pPr marL="800100" lvl="1" indent="-342900" algn="just">
              <a:buFont typeface="Wingdings" panose="05000000000000000000" pitchFamily="2" charset="2"/>
              <a:buChar char="ü"/>
            </a:pPr>
            <a:r>
              <a:rPr lang="it-IT" dirty="0" smtClean="0"/>
              <a:t>processo di graduazione del rischio (importanza delle fonti informative e della solidità dei dati disponibili)</a:t>
            </a:r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r>
              <a:rPr lang="it-IT" dirty="0" smtClean="0"/>
              <a:t>procedure di prevenzione e controllo «impresa mirata» 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117703" y="2587731"/>
            <a:ext cx="8905526" cy="646331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it-IT" dirty="0" smtClean="0"/>
              <a:t>2. Consolidamento e più efficace strutturazione delle azioni di derivazione dal Coordinamento ex art. 7 D. </a:t>
            </a:r>
            <a:r>
              <a:rPr lang="it-IT" dirty="0" err="1" smtClean="0"/>
              <a:t>Lgs</a:t>
            </a:r>
            <a:r>
              <a:rPr lang="it-IT" dirty="0" smtClean="0"/>
              <a:t> 81/08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117703" y="3304840"/>
            <a:ext cx="8896901" cy="923330"/>
          </a:xfrm>
          <a:prstGeom prst="rect">
            <a:avLst/>
          </a:prstGeom>
          <a:noFill/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it-IT" dirty="0" smtClean="0"/>
              <a:t>3.    Potenziamento della collaborazione dei Servizi con i Medici Competenti e i Consulenti per le imprese al fine di favorire l’emersione del fenomeno </a:t>
            </a:r>
            <a:r>
              <a:rPr lang="it-IT" dirty="0" err="1" smtClean="0"/>
              <a:t>tecnopatico</a:t>
            </a:r>
            <a:r>
              <a:rPr lang="it-IT" dirty="0" smtClean="0"/>
              <a:t> per un suo reale contenimento e adeguato riconoscimento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134956" y="4297178"/>
            <a:ext cx="8879648" cy="369332"/>
          </a:xfrm>
          <a:prstGeom prst="rect">
            <a:avLst/>
          </a:prstGeom>
          <a:noFill/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it-IT" dirty="0" smtClean="0"/>
              <a:t>4.    Integrazione tra diversi Gruppi di Lavoro su focus comuni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134956" y="4726892"/>
            <a:ext cx="8879648" cy="646331"/>
          </a:xfrm>
          <a:prstGeom prst="rect">
            <a:avLst/>
          </a:prstGeom>
          <a:noFill/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it-IT" dirty="0" smtClean="0"/>
              <a:t>5.  Realizzazione di </a:t>
            </a:r>
            <a:r>
              <a:rPr lang="it-IT" dirty="0" err="1" smtClean="0"/>
              <a:t>reservoir</a:t>
            </a:r>
            <a:r>
              <a:rPr lang="it-IT" dirty="0" smtClean="0"/>
              <a:t> di Buone Prassi e soluzioni tecniche facilmente fruibili da parte delle Imprese 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134956" y="5425130"/>
            <a:ext cx="8879648" cy="923330"/>
          </a:xfrm>
          <a:prstGeom prst="rect">
            <a:avLst/>
          </a:prstGeom>
          <a:noFill/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it-IT" dirty="0" smtClean="0"/>
              <a:t>6.  </a:t>
            </a:r>
            <a:r>
              <a:rPr lang="it-IT" dirty="0"/>
              <a:t> </a:t>
            </a:r>
            <a:r>
              <a:rPr lang="it-IT" dirty="0" smtClean="0"/>
              <a:t> Individuazione di strategie puntualmente definite </a:t>
            </a:r>
            <a:r>
              <a:rPr lang="it-IT" dirty="0" smtClean="0"/>
              <a:t>dai </a:t>
            </a:r>
            <a:r>
              <a:rPr lang="it-IT" dirty="0" smtClean="0"/>
              <a:t>Servizi a favore di processi di assistenza alle imprese, nell’ottica del «rendere le imprese capaci di</a:t>
            </a:r>
            <a:r>
              <a:rPr lang="it-IT" dirty="0" smtClean="0"/>
              <a:t>», </a:t>
            </a:r>
            <a:r>
              <a:rPr lang="it-IT" dirty="0" smtClean="0"/>
              <a:t>in coerenza con i principi della Responsabilità Sociale di Impresa </a:t>
            </a:r>
          </a:p>
        </p:txBody>
      </p:sp>
    </p:spTree>
    <p:extLst>
      <p:ext uri="{BB962C8B-B14F-4D97-AF65-F5344CB8AC3E}">
        <p14:creationId xmlns:p14="http://schemas.microsoft.com/office/powerpoint/2010/main" val="19875741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440" y="23496"/>
            <a:ext cx="1247962" cy="704495"/>
          </a:xfrm>
          <a:prstGeom prst="rect">
            <a:avLst/>
          </a:prstGeom>
        </p:spPr>
      </p:pic>
      <p:sp>
        <p:nvSpPr>
          <p:cNvPr id="4" name="Titolo 1"/>
          <p:cNvSpPr txBox="1">
            <a:spLocks/>
          </p:cNvSpPr>
          <p:nvPr/>
        </p:nvSpPr>
        <p:spPr>
          <a:xfrm>
            <a:off x="1851802" y="32122"/>
            <a:ext cx="7162801" cy="65709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it-IT" sz="2400" dirty="0" smtClean="0"/>
              <a:t>Gruppo Tecnico Interregionale </a:t>
            </a:r>
          </a:p>
          <a:p>
            <a:pPr algn="r"/>
            <a:r>
              <a:rPr lang="it-IT" sz="2400" b="1" dirty="0" smtClean="0"/>
              <a:t>Piano </a:t>
            </a:r>
            <a:r>
              <a:rPr lang="it-IT" sz="2400" b="1" dirty="0"/>
              <a:t>Nazionale Patologie da Sovraccarico Biomeccanico</a:t>
            </a:r>
          </a:p>
        </p:txBody>
      </p:sp>
      <p:grpSp>
        <p:nvGrpSpPr>
          <p:cNvPr id="7" name="Gruppo 6"/>
          <p:cNvGrpSpPr/>
          <p:nvPr/>
        </p:nvGrpSpPr>
        <p:grpSpPr>
          <a:xfrm>
            <a:off x="109078" y="713709"/>
            <a:ext cx="7785404" cy="503348"/>
            <a:chOff x="304800" y="3563072"/>
            <a:chExt cx="4267200" cy="560880"/>
          </a:xfrm>
          <a:solidFill>
            <a:schemeClr val="accent1">
              <a:lumMod val="75000"/>
            </a:schemeClr>
          </a:solidFill>
        </p:grpSpPr>
        <p:sp>
          <p:nvSpPr>
            <p:cNvPr id="8" name="Rettangolo arrotondato 7"/>
            <p:cNvSpPr/>
            <p:nvPr/>
          </p:nvSpPr>
          <p:spPr>
            <a:xfrm>
              <a:off x="304800" y="3563072"/>
              <a:ext cx="4267200" cy="56088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ettangolo 8"/>
            <p:cNvSpPr/>
            <p:nvPr/>
          </p:nvSpPr>
          <p:spPr>
            <a:xfrm>
              <a:off x="332180" y="3590452"/>
              <a:ext cx="4212440" cy="50612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1290" tIns="0" rIns="161290" bIns="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000" b="1" kern="1200" spc="-50" dirty="0" smtClean="0">
                  <a:solidFill>
                    <a:schemeClr val="bg1"/>
                  </a:solidFill>
                  <a:latin typeface="+mj-lt"/>
                  <a:ea typeface="+mj-ea"/>
                  <a:cs typeface="+mj-cs"/>
                </a:rPr>
                <a:t>OBIETTIVI SPECIFICI di rilievo in relazione ai bisogni di prevenzione</a:t>
              </a:r>
              <a:endParaRPr lang="it-IT" sz="2000" kern="1200" spc="-50" dirty="0">
                <a:solidFill>
                  <a:schemeClr val="bg1"/>
                </a:solidFill>
                <a:latin typeface="+mj-lt"/>
                <a:ea typeface="+mj-ea"/>
                <a:cs typeface="+mj-cs"/>
              </a:endParaRPr>
            </a:p>
          </p:txBody>
        </p:sp>
      </p:grpSp>
      <p:sp>
        <p:nvSpPr>
          <p:cNvPr id="2" name="CasellaDiTesto 1"/>
          <p:cNvSpPr txBox="1"/>
          <p:nvPr/>
        </p:nvSpPr>
        <p:spPr>
          <a:xfrm>
            <a:off x="114588" y="1167543"/>
            <a:ext cx="8900016" cy="1477328"/>
          </a:xfrm>
          <a:prstGeom prst="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it-IT" dirty="0"/>
              <a:t>Integrazione con Piano Nazionale Edilizia</a:t>
            </a:r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r>
              <a:rPr lang="it-IT" dirty="0"/>
              <a:t>Partecipazione a programmi formativi mirati</a:t>
            </a:r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r>
              <a:rPr lang="it-IT" dirty="0"/>
              <a:t>Previsione di attività specifica sul MSK durante l’attività di </a:t>
            </a:r>
            <a:r>
              <a:rPr lang="it-IT" dirty="0" smtClean="0"/>
              <a:t>vigilanza</a:t>
            </a:r>
          </a:p>
          <a:p>
            <a:pPr algn="just"/>
            <a:r>
              <a:rPr lang="it-IT" dirty="0" smtClean="0"/>
              <a:t>Integrazione </a:t>
            </a:r>
            <a:r>
              <a:rPr lang="it-IT" dirty="0"/>
              <a:t>con Piano Nazionale Agricoltura</a:t>
            </a:r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r>
              <a:rPr lang="it-IT" dirty="0"/>
              <a:t>Schede di prevalutazione dei rischi per coltivazioni specifiche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109078" y="3189964"/>
            <a:ext cx="8896901" cy="923330"/>
          </a:xfrm>
          <a:prstGeom prst="rect">
            <a:avLst/>
          </a:prstGeom>
          <a:noFill/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it-IT" dirty="0"/>
              <a:t>Definizione di strumenti per la </a:t>
            </a:r>
            <a:r>
              <a:rPr lang="it-IT" b="1" dirty="0"/>
              <a:t>valutazione semplificata dei rischi </a:t>
            </a:r>
            <a:r>
              <a:rPr lang="it-IT" dirty="0"/>
              <a:t>da sovraccarico biomeccanico dell’apparato muscolo scheletrico con particolare riferimento alle piccole e </a:t>
            </a:r>
            <a:r>
              <a:rPr lang="it-IT" dirty="0" smtClean="0"/>
              <a:t>micro imprese</a:t>
            </a:r>
            <a:r>
              <a:rPr lang="it-IT" dirty="0"/>
              <a:t> </a:t>
            </a:r>
            <a:r>
              <a:rPr lang="it-IT" dirty="0" smtClean="0"/>
              <a:t>verso la definizione di strumenti </a:t>
            </a:r>
            <a:r>
              <a:rPr lang="it-IT" dirty="0"/>
              <a:t>per </a:t>
            </a:r>
            <a:r>
              <a:rPr lang="it-IT" dirty="0" smtClean="0"/>
              <a:t>l’</a:t>
            </a:r>
            <a:r>
              <a:rPr lang="it-IT" b="1" dirty="0" smtClean="0"/>
              <a:t>autovalutazione</a:t>
            </a:r>
            <a:endParaRPr lang="it-IT" b="1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109078" y="4521636"/>
            <a:ext cx="8879648" cy="2031325"/>
          </a:xfrm>
          <a:prstGeom prst="rect">
            <a:avLst/>
          </a:prstGeom>
          <a:noFill/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 marL="285750" indent="-285750" algn="just"/>
            <a:r>
              <a:rPr lang="it-IT" dirty="0" smtClean="0"/>
              <a:t>Concluso il percorso di condivisione nazionale degli indirizzi per l’applicazione del titolo </a:t>
            </a:r>
            <a:r>
              <a:rPr lang="it-IT" dirty="0" err="1" smtClean="0"/>
              <a:t>VI</a:t>
            </a:r>
            <a:r>
              <a:rPr lang="it-IT" dirty="0" smtClean="0"/>
              <a:t> del  </a:t>
            </a:r>
          </a:p>
          <a:p>
            <a:pPr marL="285750" indent="-285750" algn="just"/>
            <a:r>
              <a:rPr lang="it-IT" dirty="0" smtClean="0"/>
              <a:t>D. </a:t>
            </a:r>
            <a:r>
              <a:rPr lang="it-IT" dirty="0" err="1" smtClean="0"/>
              <a:t>Lgs</a:t>
            </a:r>
            <a:r>
              <a:rPr lang="it-IT" dirty="0" smtClean="0"/>
              <a:t>. 81/08 e per la valutazione e gestione del rischio connesso alla Movimentazione  MMC </a:t>
            </a:r>
          </a:p>
          <a:p>
            <a:pPr marL="285750" indent="-285750" algn="just"/>
            <a:r>
              <a:rPr lang="it-IT" dirty="0" smtClean="0"/>
              <a:t>In corso la condivisione di: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it-IT" dirty="0" smtClean="0"/>
              <a:t>Indirizzi per la valutazione e gestione del rischio connesso ai </a:t>
            </a:r>
            <a:r>
              <a:rPr lang="it-IT" b="1" dirty="0" smtClean="0"/>
              <a:t>movimenti ripetuti degli arti superiori 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it-IT" dirty="0"/>
              <a:t>Indirizzi per la valutazione e gestione del rischio connesso </a:t>
            </a:r>
            <a:r>
              <a:rPr lang="it-IT" dirty="0" smtClean="0"/>
              <a:t>alla </a:t>
            </a:r>
            <a:r>
              <a:rPr lang="it-IT" b="1" dirty="0" smtClean="0"/>
              <a:t>movimentazione dei pazienti non autosufficienti</a:t>
            </a:r>
          </a:p>
        </p:txBody>
      </p:sp>
      <p:grpSp>
        <p:nvGrpSpPr>
          <p:cNvPr id="15" name="Gruppo 14"/>
          <p:cNvGrpSpPr/>
          <p:nvPr/>
        </p:nvGrpSpPr>
        <p:grpSpPr>
          <a:xfrm>
            <a:off x="117703" y="4115405"/>
            <a:ext cx="7785404" cy="396210"/>
            <a:chOff x="304800" y="3563072"/>
            <a:chExt cx="4267200" cy="396210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16" name="Rettangolo arrotondato 15"/>
            <p:cNvSpPr/>
            <p:nvPr/>
          </p:nvSpPr>
          <p:spPr>
            <a:xfrm>
              <a:off x="304800" y="3563072"/>
              <a:ext cx="4267200" cy="39621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Rettangolo 16"/>
            <p:cNvSpPr/>
            <p:nvPr/>
          </p:nvSpPr>
          <p:spPr>
            <a:xfrm>
              <a:off x="332180" y="3590452"/>
              <a:ext cx="4212440" cy="36883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1290" tIns="0" rIns="161290" bIns="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000" b="1" kern="1200" spc="-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rPr>
                <a:t>Punti di forza/Lavori in corso</a:t>
              </a:r>
              <a:endParaRPr lang="it-IT" sz="2000" kern="12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endParaRPr>
            </a:p>
          </p:txBody>
        </p:sp>
      </p:grpSp>
      <p:grpSp>
        <p:nvGrpSpPr>
          <p:cNvPr id="18" name="Gruppo 17"/>
          <p:cNvGrpSpPr/>
          <p:nvPr/>
        </p:nvGrpSpPr>
        <p:grpSpPr>
          <a:xfrm>
            <a:off x="109078" y="2652881"/>
            <a:ext cx="7785404" cy="530699"/>
            <a:chOff x="304800" y="3563072"/>
            <a:chExt cx="4267200" cy="560880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9" name="Rettangolo arrotondato 18"/>
            <p:cNvSpPr/>
            <p:nvPr/>
          </p:nvSpPr>
          <p:spPr>
            <a:xfrm>
              <a:off x="304800" y="3563072"/>
              <a:ext cx="4267200" cy="56088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Rettangolo 19"/>
            <p:cNvSpPr/>
            <p:nvPr/>
          </p:nvSpPr>
          <p:spPr>
            <a:xfrm>
              <a:off x="332180" y="3590452"/>
              <a:ext cx="4212440" cy="50612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1290" tIns="0" rIns="161290" bIns="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000" b="1" kern="1200" spc="-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rPr>
                <a:t>Competenze/attuazioni tecniche</a:t>
              </a:r>
              <a:endParaRPr lang="it-IT" sz="2000" kern="12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5991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Immagin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66813" y="23813"/>
            <a:ext cx="1249362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olo 1"/>
          <p:cNvSpPr txBox="1">
            <a:spLocks/>
          </p:cNvSpPr>
          <p:nvPr/>
        </p:nvSpPr>
        <p:spPr>
          <a:xfrm>
            <a:off x="1906588" y="31750"/>
            <a:ext cx="5400675" cy="657225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it-IT" sz="2400" dirty="0" smtClean="0"/>
              <a:t>Gruppo Tecnico Interregionale </a:t>
            </a:r>
          </a:p>
          <a:p>
            <a:pPr algn="r" fontAlgn="auto">
              <a:spcAft>
                <a:spcPts val="0"/>
              </a:spcAft>
              <a:defRPr/>
            </a:pPr>
            <a:r>
              <a:rPr lang="it-IT" sz="2400" b="1" dirty="0" smtClean="0"/>
              <a:t>Piano </a:t>
            </a:r>
            <a:r>
              <a:rPr lang="it-IT" sz="2400" b="1" dirty="0"/>
              <a:t>Nazionale </a:t>
            </a:r>
            <a:r>
              <a:rPr lang="it-IT" sz="2400" b="1" dirty="0" smtClean="0"/>
              <a:t>Agricoltura</a:t>
            </a:r>
            <a:endParaRPr lang="it-IT" sz="2400" b="1" dirty="0"/>
          </a:p>
        </p:txBody>
      </p:sp>
      <p:grpSp>
        <p:nvGrpSpPr>
          <p:cNvPr id="3" name="Gruppo 6"/>
          <p:cNvGrpSpPr/>
          <p:nvPr/>
        </p:nvGrpSpPr>
        <p:grpSpPr>
          <a:xfrm>
            <a:off x="109078" y="713709"/>
            <a:ext cx="8879648" cy="560880"/>
            <a:chOff x="304800" y="3563072"/>
            <a:chExt cx="4267200" cy="560880"/>
          </a:xfrm>
          <a:solidFill>
            <a:schemeClr val="accent1">
              <a:lumMod val="75000"/>
            </a:schemeClr>
          </a:solidFill>
        </p:grpSpPr>
        <p:sp>
          <p:nvSpPr>
            <p:cNvPr id="8" name="Rettangolo arrotondato 7"/>
            <p:cNvSpPr/>
            <p:nvPr/>
          </p:nvSpPr>
          <p:spPr>
            <a:xfrm>
              <a:off x="304800" y="3563072"/>
              <a:ext cx="4267200" cy="56088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ettangolo 8"/>
            <p:cNvSpPr/>
            <p:nvPr/>
          </p:nvSpPr>
          <p:spPr>
            <a:xfrm>
              <a:off x="332180" y="3590452"/>
              <a:ext cx="4212440" cy="50612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61290" tIns="0" rIns="161290" bIns="0" spcCol="1270" anchor="ctr"/>
            <a:lstStyle/>
            <a:p>
              <a:pPr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it-IT" sz="2000" b="1" spc="-50" dirty="0">
                  <a:solidFill>
                    <a:schemeClr val="bg1"/>
                  </a:solidFill>
                  <a:latin typeface="+mj-lt"/>
                  <a:ea typeface="+mj-ea"/>
                  <a:cs typeface="+mj-cs"/>
                </a:rPr>
                <a:t>OBIETTIVI SPECIFICI di rilievo in relazione ai bisogni di prevenzione</a:t>
              </a:r>
              <a:endParaRPr lang="it-IT" sz="2000" spc="-50" dirty="0">
                <a:solidFill>
                  <a:schemeClr val="bg1"/>
                </a:solidFill>
                <a:latin typeface="+mj-lt"/>
                <a:ea typeface="+mj-ea"/>
                <a:cs typeface="+mj-cs"/>
              </a:endParaRPr>
            </a:p>
          </p:txBody>
        </p:sp>
      </p:grpSp>
      <p:sp>
        <p:nvSpPr>
          <p:cNvPr id="2" name="CasellaDiTesto 1"/>
          <p:cNvSpPr txBox="1"/>
          <p:nvPr/>
        </p:nvSpPr>
        <p:spPr>
          <a:xfrm>
            <a:off x="114300" y="1319213"/>
            <a:ext cx="8899525" cy="1484312"/>
          </a:xfrm>
          <a:prstGeom prst="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txBody>
          <a:bodyPr>
            <a:spAutoFit/>
          </a:bodyPr>
          <a:lstStyle/>
          <a:p>
            <a:r>
              <a:rPr lang="it-IT" dirty="0">
                <a:latin typeface="Calibri" pitchFamily="34" charset="0"/>
              </a:rPr>
              <a:t>Avviare attività di indirizzo e controllo su </a:t>
            </a:r>
            <a:r>
              <a:rPr lang="it-IT" b="1" dirty="0">
                <a:latin typeface="Calibri" pitchFamily="34" charset="0"/>
              </a:rPr>
              <a:t>lavori stagionali</a:t>
            </a:r>
            <a:r>
              <a:rPr lang="it-IT" dirty="0">
                <a:latin typeface="Calibri" pitchFamily="34" charset="0"/>
              </a:rPr>
              <a:t> e su </a:t>
            </a:r>
            <a:r>
              <a:rPr lang="it-IT" b="1" dirty="0">
                <a:latin typeface="Calibri" pitchFamily="34" charset="0"/>
              </a:rPr>
              <a:t>lavori forestali</a:t>
            </a:r>
            <a:endParaRPr lang="it-IT" dirty="0">
              <a:latin typeface="Calibri" pitchFamily="34" charset="0"/>
            </a:endParaRPr>
          </a:p>
          <a:p>
            <a:r>
              <a:rPr lang="it-IT" dirty="0">
                <a:latin typeface="Calibri" pitchFamily="34" charset="0"/>
              </a:rPr>
              <a:t>Attuare controlli integrati dipartimentali sull’uso di </a:t>
            </a:r>
            <a:r>
              <a:rPr lang="it-IT" b="1" dirty="0">
                <a:latin typeface="Calibri" pitchFamily="34" charset="0"/>
              </a:rPr>
              <a:t>prodotti fitosanitari </a:t>
            </a:r>
            <a:r>
              <a:rPr lang="it-IT" dirty="0">
                <a:latin typeface="Calibri" pitchFamily="34" charset="0"/>
              </a:rPr>
              <a:t>e </a:t>
            </a:r>
            <a:r>
              <a:rPr lang="it-IT" b="1" dirty="0">
                <a:latin typeface="Calibri" pitchFamily="34" charset="0"/>
              </a:rPr>
              <a:t>allevamento</a:t>
            </a:r>
          </a:p>
          <a:p>
            <a:pPr algn="just"/>
            <a:r>
              <a:rPr lang="it-IT" dirty="0">
                <a:latin typeface="Calibri" pitchFamily="34" charset="0"/>
              </a:rPr>
              <a:t>Sviluppare la </a:t>
            </a:r>
            <a:r>
              <a:rPr lang="it-IT" b="1" dirty="0">
                <a:latin typeface="Calibri" pitchFamily="34" charset="0"/>
              </a:rPr>
              <a:t>sorveglianza sanitaria </a:t>
            </a:r>
            <a:r>
              <a:rPr lang="it-IT" dirty="0">
                <a:latin typeface="Calibri" pitchFamily="34" charset="0"/>
              </a:rPr>
              <a:t>in Agricoltura con particolare attenzione a stagionali e </a:t>
            </a:r>
            <a:r>
              <a:rPr lang="it-IT" b="1" dirty="0">
                <a:latin typeface="Calibri" pitchFamily="34" charset="0"/>
              </a:rPr>
              <a:t>lavoratori </a:t>
            </a:r>
            <a:r>
              <a:rPr lang="it-IT" b="1" dirty="0" smtClean="0">
                <a:latin typeface="Calibri" pitchFamily="34" charset="0"/>
              </a:rPr>
              <a:t>autonomi</a:t>
            </a:r>
            <a:endParaRPr lang="it-IT" b="1" dirty="0">
              <a:latin typeface="Calibri" pitchFamily="34" charset="0"/>
            </a:endParaRPr>
          </a:p>
          <a:p>
            <a:pPr algn="just"/>
            <a:r>
              <a:rPr lang="it-IT" b="1" dirty="0">
                <a:latin typeface="Calibri" pitchFamily="34" charset="0"/>
              </a:rPr>
              <a:t>Integrazione con gruppo macchine e gruppo MMC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109538" y="3405872"/>
            <a:ext cx="8896350" cy="935038"/>
          </a:xfrm>
          <a:prstGeom prst="rect">
            <a:avLst/>
          </a:prstGeom>
          <a:noFill/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just"/>
            <a:r>
              <a:rPr lang="it-IT" dirty="0">
                <a:latin typeface="Calibri" pitchFamily="34" charset="0"/>
              </a:rPr>
              <a:t>Definizione puntuale degli elementi da controllare e della tipologia della struttura oggetto del controllo, utilizzando strumenti unificati:</a:t>
            </a:r>
          </a:p>
          <a:p>
            <a:pPr algn="just"/>
            <a:r>
              <a:rPr lang="it-IT" dirty="0">
                <a:latin typeface="Calibri" pitchFamily="34" charset="0"/>
              </a:rPr>
              <a:t>macchine, prodotti fitosanitari, allevamenti grandi animali, lavoro stagionale, lavoro forestale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109538" y="4944062"/>
            <a:ext cx="8878887" cy="1477328"/>
          </a:xfrm>
          <a:prstGeom prst="rect">
            <a:avLst/>
          </a:prstGeom>
          <a:noFill/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>
            <a:spAutoFit/>
          </a:bodyPr>
          <a:lstStyle/>
          <a:p>
            <a:pPr algn="just"/>
            <a:r>
              <a:rPr lang="it-IT" dirty="0">
                <a:latin typeface="Calibri" pitchFamily="34" charset="0"/>
              </a:rPr>
              <a:t>Disponibilità di strumenti di monitoraggio dell’andamento infortunistico anche nella </a:t>
            </a:r>
            <a:r>
              <a:rPr lang="it-IT" b="1" dirty="0">
                <a:latin typeface="Calibri" pitchFamily="34" charset="0"/>
              </a:rPr>
              <a:t>fascia “non assicurata” </a:t>
            </a:r>
            <a:r>
              <a:rPr lang="it-IT" dirty="0">
                <a:latin typeface="Calibri" pitchFamily="34" charset="0"/>
              </a:rPr>
              <a:t>e di sinergie con i livelli nazionali e regionali per </a:t>
            </a:r>
            <a:r>
              <a:rPr lang="it-IT" b="1" dirty="0">
                <a:latin typeface="Calibri" pitchFamily="34" charset="0"/>
              </a:rPr>
              <a:t>politiche </a:t>
            </a:r>
            <a:r>
              <a:rPr lang="it-IT" b="1" dirty="0" smtClean="0">
                <a:latin typeface="Calibri" pitchFamily="34" charset="0"/>
              </a:rPr>
              <a:t>premiali</a:t>
            </a:r>
            <a:endParaRPr lang="it-IT" dirty="0">
              <a:latin typeface="Calibri" pitchFamily="34" charset="0"/>
            </a:endParaRPr>
          </a:p>
          <a:p>
            <a:pPr algn="just"/>
            <a:r>
              <a:rPr lang="it-IT" dirty="0">
                <a:latin typeface="Calibri" pitchFamily="34" charset="0"/>
              </a:rPr>
              <a:t>Controllo del commercio macchine agricole nuove e usate, ma anche formazione di operatori officine </a:t>
            </a:r>
            <a:r>
              <a:rPr lang="it-IT" dirty="0" smtClean="0">
                <a:latin typeface="Calibri" pitchFamily="34" charset="0"/>
              </a:rPr>
              <a:t>riparazione</a:t>
            </a:r>
            <a:r>
              <a:rPr lang="it-IT" dirty="0">
                <a:latin typeface="Calibri" pitchFamily="34" charset="0"/>
              </a:rPr>
              <a:t>	</a:t>
            </a:r>
            <a:endParaRPr lang="it-IT" dirty="0" smtClean="0">
              <a:latin typeface="Calibri" pitchFamily="34" charset="0"/>
            </a:endParaRPr>
          </a:p>
          <a:p>
            <a:pPr algn="just"/>
            <a:r>
              <a:rPr lang="it-IT" dirty="0" smtClean="0">
                <a:latin typeface="Calibri" pitchFamily="34" charset="0"/>
              </a:rPr>
              <a:t>Formazione </a:t>
            </a:r>
            <a:r>
              <a:rPr lang="it-IT" dirty="0">
                <a:latin typeface="Calibri" pitchFamily="34" charset="0"/>
              </a:rPr>
              <a:t>sistematica di operatori dei </a:t>
            </a:r>
            <a:r>
              <a:rPr lang="it-IT" dirty="0" smtClean="0">
                <a:latin typeface="Calibri" pitchFamily="34" charset="0"/>
              </a:rPr>
              <a:t>Servizi</a:t>
            </a:r>
            <a:endParaRPr lang="it-IT" dirty="0">
              <a:latin typeface="Calibri" pitchFamily="34" charset="0"/>
            </a:endParaRPr>
          </a:p>
        </p:txBody>
      </p:sp>
      <p:grpSp>
        <p:nvGrpSpPr>
          <p:cNvPr id="5" name="Gruppo 14"/>
          <p:cNvGrpSpPr/>
          <p:nvPr/>
        </p:nvGrpSpPr>
        <p:grpSpPr>
          <a:xfrm>
            <a:off x="102253" y="4366052"/>
            <a:ext cx="7785404" cy="560880"/>
            <a:chOff x="304800" y="3563072"/>
            <a:chExt cx="4267200" cy="560880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16" name="Rettangolo arrotondato 15"/>
            <p:cNvSpPr/>
            <p:nvPr/>
          </p:nvSpPr>
          <p:spPr>
            <a:xfrm>
              <a:off x="304800" y="3563072"/>
              <a:ext cx="4267200" cy="56088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Rettangolo 16"/>
            <p:cNvSpPr/>
            <p:nvPr/>
          </p:nvSpPr>
          <p:spPr>
            <a:xfrm>
              <a:off x="332180" y="3590452"/>
              <a:ext cx="4212440" cy="50612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61290" tIns="0" rIns="161290" bIns="0" spcCol="1270" anchor="ctr"/>
            <a:lstStyle/>
            <a:p>
              <a:pPr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it-IT" sz="2000" b="1" spc="-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rPr>
                <a:t>Punti di forza/Lavori in corso</a:t>
              </a:r>
              <a:endParaRPr lang="it-IT" sz="20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endParaRPr>
            </a:p>
          </p:txBody>
        </p:sp>
      </p:grpSp>
      <p:grpSp>
        <p:nvGrpSpPr>
          <p:cNvPr id="6" name="Gruppo 17"/>
          <p:cNvGrpSpPr/>
          <p:nvPr/>
        </p:nvGrpSpPr>
        <p:grpSpPr>
          <a:xfrm>
            <a:off x="109078" y="2810741"/>
            <a:ext cx="7785404" cy="560880"/>
            <a:chOff x="304800" y="3563072"/>
            <a:chExt cx="4267200" cy="560880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9" name="Rettangolo arrotondato 18"/>
            <p:cNvSpPr/>
            <p:nvPr/>
          </p:nvSpPr>
          <p:spPr>
            <a:xfrm>
              <a:off x="304800" y="3563072"/>
              <a:ext cx="4267200" cy="56088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Rettangolo 19"/>
            <p:cNvSpPr/>
            <p:nvPr/>
          </p:nvSpPr>
          <p:spPr>
            <a:xfrm>
              <a:off x="332180" y="3590452"/>
              <a:ext cx="4212440" cy="50612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61290" tIns="0" rIns="161290" bIns="0" spcCol="1270" anchor="ctr"/>
            <a:lstStyle/>
            <a:p>
              <a:pPr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it-IT" sz="2000" b="1" spc="-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rPr>
                <a:t>Competenze/attuazioni tecniche</a:t>
              </a:r>
              <a:endParaRPr lang="it-IT" sz="20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440" y="23496"/>
            <a:ext cx="1247962" cy="704495"/>
          </a:xfrm>
          <a:prstGeom prst="rect">
            <a:avLst/>
          </a:prstGeom>
        </p:spPr>
      </p:pic>
      <p:sp>
        <p:nvSpPr>
          <p:cNvPr id="4" name="Titolo 1"/>
          <p:cNvSpPr txBox="1">
            <a:spLocks/>
          </p:cNvSpPr>
          <p:nvPr/>
        </p:nvSpPr>
        <p:spPr>
          <a:xfrm>
            <a:off x="1906445" y="32122"/>
            <a:ext cx="5400135" cy="65709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it-IT" sz="2400" dirty="0" smtClean="0"/>
              <a:t>Gruppo Tecnico Interregionale </a:t>
            </a:r>
          </a:p>
          <a:p>
            <a:pPr algn="r"/>
            <a:r>
              <a:rPr lang="it-IT" sz="2400" b="1" dirty="0"/>
              <a:t>Piano Nazionale Stress </a:t>
            </a:r>
            <a:r>
              <a:rPr lang="it-IT" sz="2400" b="1" dirty="0" smtClean="0"/>
              <a:t>Lavoro-correlato</a:t>
            </a:r>
            <a:endParaRPr lang="it-IT" sz="2400" b="1" dirty="0"/>
          </a:p>
        </p:txBody>
      </p:sp>
      <p:grpSp>
        <p:nvGrpSpPr>
          <p:cNvPr id="5" name="Gruppo 6"/>
          <p:cNvGrpSpPr/>
          <p:nvPr/>
        </p:nvGrpSpPr>
        <p:grpSpPr>
          <a:xfrm>
            <a:off x="109078" y="713709"/>
            <a:ext cx="7785404" cy="560880"/>
            <a:chOff x="304800" y="3563072"/>
            <a:chExt cx="4267200" cy="560880"/>
          </a:xfrm>
          <a:solidFill>
            <a:schemeClr val="accent1">
              <a:lumMod val="75000"/>
            </a:schemeClr>
          </a:solidFill>
        </p:grpSpPr>
        <p:sp>
          <p:nvSpPr>
            <p:cNvPr id="8" name="Rettangolo arrotondato 7"/>
            <p:cNvSpPr/>
            <p:nvPr/>
          </p:nvSpPr>
          <p:spPr>
            <a:xfrm>
              <a:off x="304800" y="3563072"/>
              <a:ext cx="4267200" cy="56088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ettangolo 8"/>
            <p:cNvSpPr/>
            <p:nvPr/>
          </p:nvSpPr>
          <p:spPr>
            <a:xfrm>
              <a:off x="332180" y="3590452"/>
              <a:ext cx="4212440" cy="50612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1290" tIns="0" rIns="161290" bIns="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000" b="1" kern="1200" spc="-50" dirty="0" smtClean="0">
                  <a:solidFill>
                    <a:schemeClr val="bg1"/>
                  </a:solidFill>
                  <a:latin typeface="+mj-lt"/>
                  <a:ea typeface="+mj-ea"/>
                  <a:cs typeface="+mj-cs"/>
                </a:rPr>
                <a:t>OBIETTIVI SPECIFICI di rilievo in relazione ai bisogni di prevenzione</a:t>
              </a:r>
              <a:endParaRPr lang="it-IT" sz="2000" kern="1200" spc="-50" dirty="0">
                <a:solidFill>
                  <a:schemeClr val="bg1"/>
                </a:solidFill>
                <a:latin typeface="+mj-lt"/>
                <a:ea typeface="+mj-ea"/>
                <a:cs typeface="+mj-cs"/>
              </a:endParaRPr>
            </a:p>
          </p:txBody>
        </p:sp>
      </p:grpSp>
      <p:sp>
        <p:nvSpPr>
          <p:cNvPr id="2" name="CasellaDiTesto 1"/>
          <p:cNvSpPr txBox="1"/>
          <p:nvPr/>
        </p:nvSpPr>
        <p:spPr>
          <a:xfrm>
            <a:off x="114588" y="1193245"/>
            <a:ext cx="8900016" cy="2031325"/>
          </a:xfrm>
          <a:prstGeom prst="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285750" indent="-285750" algn="just"/>
            <a:r>
              <a:rPr lang="it-IT" b="1" dirty="0" smtClean="0"/>
              <a:t>Assicurare la trasferibilità delle conoscenze ed esperienze maturate con il progetto CCM </a:t>
            </a:r>
            <a:r>
              <a:rPr lang="it-IT" dirty="0" smtClean="0"/>
              <a:t>ai </a:t>
            </a:r>
          </a:p>
          <a:p>
            <a:pPr marL="285750" indent="-285750" algn="just"/>
            <a:r>
              <a:rPr lang="it-IT" dirty="0" smtClean="0"/>
              <a:t>Servizi e alle Aziende.</a:t>
            </a:r>
          </a:p>
          <a:p>
            <a:pPr marL="285750" indent="-285750" algn="just"/>
            <a:r>
              <a:rPr lang="it-IT" dirty="0" smtClean="0"/>
              <a:t>Definire metodologie e strumenti condivisi di prevenzione e controllo che tengano conto delle </a:t>
            </a:r>
          </a:p>
          <a:p>
            <a:pPr marL="285750" indent="-285750" algn="just"/>
            <a:r>
              <a:rPr lang="it-IT" dirty="0" smtClean="0"/>
              <a:t>specificità aziendali e propongano soluzioni facilmente fruibili dalle aziende</a:t>
            </a:r>
          </a:p>
          <a:p>
            <a:pPr algn="just"/>
            <a:r>
              <a:rPr lang="it-IT" dirty="0" smtClean="0"/>
              <a:t>Sviluppare l’attività di </a:t>
            </a:r>
            <a:r>
              <a:rPr lang="it-IT" b="1" dirty="0" smtClean="0"/>
              <a:t>assistenza</a:t>
            </a:r>
            <a:r>
              <a:rPr lang="it-IT" dirty="0" smtClean="0"/>
              <a:t>, con attenzione alle caratteristiche proprie delle micro e piccole imprese</a:t>
            </a:r>
          </a:p>
          <a:p>
            <a:pPr algn="just"/>
            <a:r>
              <a:rPr lang="it-IT" b="1" dirty="0" smtClean="0"/>
              <a:t>Produrre e diffondere materiale documentale </a:t>
            </a:r>
            <a:r>
              <a:rPr lang="it-IT" dirty="0" smtClean="0"/>
              <a:t>a supporto della corretta gestione del rischio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159032" y="3702294"/>
            <a:ext cx="8896901" cy="1200329"/>
          </a:xfrm>
          <a:prstGeom prst="rect">
            <a:avLst/>
          </a:prstGeom>
          <a:noFill/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it-IT" dirty="0" smtClean="0"/>
              <a:t>Definizione puntuale degli elementi oggetto del controllo, della tipologia della struttura oggetto del controllo e della motivazione del controllo</a:t>
            </a:r>
          </a:p>
          <a:p>
            <a:pPr algn="just"/>
            <a:r>
              <a:rPr lang="it-IT" dirty="0" smtClean="0"/>
              <a:t>Favorire l’utilizzo di metodologie e strumenti per la </a:t>
            </a:r>
            <a:r>
              <a:rPr lang="it-IT" b="1" dirty="0" smtClean="0"/>
              <a:t>valutazione dei rischi </a:t>
            </a:r>
            <a:r>
              <a:rPr lang="it-IT" dirty="0" smtClean="0"/>
              <a:t>adeguati a supportare il processo di </a:t>
            </a:r>
            <a:r>
              <a:rPr lang="it-IT" b="1" dirty="0" smtClean="0"/>
              <a:t>autovalutazione</a:t>
            </a:r>
            <a:r>
              <a:rPr lang="it-IT" dirty="0" smtClean="0"/>
              <a:t> da parte delle aziende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109078" y="5322162"/>
            <a:ext cx="8879648" cy="1200329"/>
          </a:xfrm>
          <a:prstGeom prst="rect">
            <a:avLst/>
          </a:prstGeom>
          <a:noFill/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it-IT" dirty="0" smtClean="0"/>
              <a:t>Tra i punti di forza la disponibilità di </a:t>
            </a:r>
            <a:r>
              <a:rPr lang="it-IT" b="1" dirty="0" smtClean="0"/>
              <a:t>indirizzi nazionali per la valutazione e gestione del rischio </a:t>
            </a:r>
            <a:r>
              <a:rPr lang="it-IT" dirty="0" smtClean="0"/>
              <a:t>connesso allo stress l.c. e di </a:t>
            </a:r>
            <a:r>
              <a:rPr lang="it-IT" b="1" dirty="0" smtClean="0"/>
              <a:t>strumenti di monitoraggio </a:t>
            </a:r>
          </a:p>
          <a:p>
            <a:pPr algn="just"/>
            <a:r>
              <a:rPr lang="it-IT" dirty="0" smtClean="0"/>
              <a:t>Tra i lavori in corso la ricostituzione del sottogruppo di lavoro e la definizione di obiettivi generali da condividere in seno al GTI</a:t>
            </a:r>
          </a:p>
        </p:txBody>
      </p:sp>
      <p:grpSp>
        <p:nvGrpSpPr>
          <p:cNvPr id="6" name="Gruppo 14"/>
          <p:cNvGrpSpPr/>
          <p:nvPr/>
        </p:nvGrpSpPr>
        <p:grpSpPr>
          <a:xfrm>
            <a:off x="102253" y="4838484"/>
            <a:ext cx="7785404" cy="560880"/>
            <a:chOff x="304800" y="3563072"/>
            <a:chExt cx="4267200" cy="560880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16" name="Rettangolo arrotondato 15"/>
            <p:cNvSpPr/>
            <p:nvPr/>
          </p:nvSpPr>
          <p:spPr>
            <a:xfrm>
              <a:off x="304800" y="3563072"/>
              <a:ext cx="4267200" cy="56088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Rettangolo 16"/>
            <p:cNvSpPr/>
            <p:nvPr/>
          </p:nvSpPr>
          <p:spPr>
            <a:xfrm>
              <a:off x="332180" y="3590452"/>
              <a:ext cx="4212440" cy="50612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1290" tIns="0" rIns="161290" bIns="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000" b="1" kern="1200" spc="-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rPr>
                <a:t>Punti di forza/Lavori in corso</a:t>
              </a:r>
              <a:endParaRPr lang="it-IT" sz="2000" kern="12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endParaRPr>
            </a:p>
          </p:txBody>
        </p:sp>
      </p:grpSp>
      <p:grpSp>
        <p:nvGrpSpPr>
          <p:cNvPr id="7" name="Gruppo 17"/>
          <p:cNvGrpSpPr/>
          <p:nvPr/>
        </p:nvGrpSpPr>
        <p:grpSpPr>
          <a:xfrm>
            <a:off x="116828" y="3206305"/>
            <a:ext cx="7785404" cy="560880"/>
            <a:chOff x="304800" y="3563072"/>
            <a:chExt cx="4267200" cy="560880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9" name="Rettangolo arrotondato 18"/>
            <p:cNvSpPr/>
            <p:nvPr/>
          </p:nvSpPr>
          <p:spPr>
            <a:xfrm>
              <a:off x="304800" y="3563072"/>
              <a:ext cx="4267200" cy="56088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Rettangolo 19"/>
            <p:cNvSpPr/>
            <p:nvPr/>
          </p:nvSpPr>
          <p:spPr>
            <a:xfrm>
              <a:off x="332180" y="3590452"/>
              <a:ext cx="4212440" cy="50612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1290" tIns="0" rIns="161290" bIns="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000" b="1" kern="1200" spc="-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rPr>
                <a:t>Competenze/attuazioni tecniche</a:t>
              </a:r>
              <a:endParaRPr lang="it-IT" sz="2000" kern="12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72581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440" y="23496"/>
            <a:ext cx="1247962" cy="704495"/>
          </a:xfrm>
          <a:prstGeom prst="rect">
            <a:avLst/>
          </a:prstGeom>
        </p:spPr>
      </p:pic>
      <p:sp>
        <p:nvSpPr>
          <p:cNvPr id="4" name="Titolo 1"/>
          <p:cNvSpPr txBox="1">
            <a:spLocks/>
          </p:cNvSpPr>
          <p:nvPr/>
        </p:nvSpPr>
        <p:spPr>
          <a:xfrm>
            <a:off x="1906445" y="32122"/>
            <a:ext cx="5400135" cy="65709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it-IT" sz="2400" dirty="0" smtClean="0"/>
              <a:t>Gruppo Tecnico Interregionale </a:t>
            </a:r>
          </a:p>
          <a:p>
            <a:pPr algn="r"/>
            <a:r>
              <a:rPr lang="it-IT" sz="2400" b="1" dirty="0" smtClean="0"/>
              <a:t>Piano Nazionale Edilizia</a:t>
            </a:r>
            <a:endParaRPr lang="it-IT" sz="2400" b="1" dirty="0"/>
          </a:p>
        </p:txBody>
      </p:sp>
      <p:grpSp>
        <p:nvGrpSpPr>
          <p:cNvPr id="5" name="Gruppo 6"/>
          <p:cNvGrpSpPr/>
          <p:nvPr/>
        </p:nvGrpSpPr>
        <p:grpSpPr>
          <a:xfrm>
            <a:off x="109078" y="713709"/>
            <a:ext cx="7785404" cy="560880"/>
            <a:chOff x="304800" y="3563072"/>
            <a:chExt cx="4267200" cy="560880"/>
          </a:xfrm>
          <a:solidFill>
            <a:schemeClr val="accent1">
              <a:lumMod val="75000"/>
            </a:schemeClr>
          </a:solidFill>
        </p:grpSpPr>
        <p:sp>
          <p:nvSpPr>
            <p:cNvPr id="8" name="Rettangolo arrotondato 7"/>
            <p:cNvSpPr/>
            <p:nvPr/>
          </p:nvSpPr>
          <p:spPr>
            <a:xfrm>
              <a:off x="304800" y="3563072"/>
              <a:ext cx="4267200" cy="56088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ettangolo 8"/>
            <p:cNvSpPr/>
            <p:nvPr/>
          </p:nvSpPr>
          <p:spPr>
            <a:xfrm>
              <a:off x="332180" y="3590452"/>
              <a:ext cx="4212440" cy="50612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1290" tIns="0" rIns="161290" bIns="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000" b="1" kern="1200" spc="-50" dirty="0" smtClean="0">
                  <a:solidFill>
                    <a:schemeClr val="bg1"/>
                  </a:solidFill>
                  <a:latin typeface="+mj-lt"/>
                  <a:ea typeface="+mj-ea"/>
                  <a:cs typeface="+mj-cs"/>
                </a:rPr>
                <a:t>OBIETTIVI SPECIFICI di rilievo in relazione ai bisogni di prevenzione</a:t>
              </a:r>
              <a:endParaRPr lang="it-IT" sz="2000" kern="1200" spc="-50" dirty="0">
                <a:solidFill>
                  <a:schemeClr val="bg1"/>
                </a:solidFill>
                <a:latin typeface="+mj-lt"/>
                <a:ea typeface="+mj-ea"/>
                <a:cs typeface="+mj-cs"/>
              </a:endParaRPr>
            </a:p>
          </p:txBody>
        </p:sp>
      </p:grpSp>
      <p:sp>
        <p:nvSpPr>
          <p:cNvPr id="2" name="CasellaDiTesto 1"/>
          <p:cNvSpPr txBox="1"/>
          <p:nvPr/>
        </p:nvSpPr>
        <p:spPr>
          <a:xfrm>
            <a:off x="116828" y="1449649"/>
            <a:ext cx="8900016" cy="4247317"/>
          </a:xfrm>
          <a:prstGeom prst="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342900" lvl="0" indent="-342900" algn="just">
              <a:buFont typeface="+mj-lt"/>
              <a:buAutoNum type="arabicPeriod"/>
            </a:pPr>
            <a:r>
              <a:rPr lang="it-IT" dirty="0" smtClean="0"/>
              <a:t>Vigilanza </a:t>
            </a:r>
            <a:r>
              <a:rPr lang="it-IT" dirty="0"/>
              <a:t>e controllo del territorio con criteri di “intelligence” per la selezione dei cantieri </a:t>
            </a:r>
            <a:r>
              <a:rPr lang="it-IT" dirty="0" smtClean="0"/>
              <a:t>notificati</a:t>
            </a:r>
            <a:r>
              <a:rPr lang="it-IT" dirty="0"/>
              <a:t>, con controlli “a vista” su tutte le situazioni a rischio grave principalmente quelle </a:t>
            </a:r>
            <a:r>
              <a:rPr lang="it-IT" dirty="0" smtClean="0"/>
              <a:t>“</a:t>
            </a:r>
            <a:r>
              <a:rPr lang="it-IT" dirty="0"/>
              <a:t>sotto il minimo etico di sicurezza</a:t>
            </a:r>
            <a:r>
              <a:rPr lang="it-IT" dirty="0" smtClean="0"/>
              <a:t>”</a:t>
            </a:r>
          </a:p>
          <a:p>
            <a:pPr marL="342900" lvl="0" indent="-342900" algn="just">
              <a:buFontTx/>
              <a:buAutoNum type="arabicPeriod" startAt="2"/>
            </a:pPr>
            <a:r>
              <a:rPr lang="it-IT" dirty="0" smtClean="0"/>
              <a:t>Coinvolgimento </a:t>
            </a:r>
            <a:r>
              <a:rPr lang="it-IT" dirty="0"/>
              <a:t>di tutti gli Enti preposti al controllo affinché siano garantiti idonei livelli di salute e di sicurezza dei lavoratori nonché il rispetto delle regole assicurative, previdenziali e </a:t>
            </a:r>
            <a:r>
              <a:rPr lang="it-IT" dirty="0" smtClean="0"/>
              <a:t>contrattuali</a:t>
            </a:r>
          </a:p>
          <a:p>
            <a:pPr marL="342900" lvl="0" indent="-342900" algn="just">
              <a:buFontTx/>
              <a:buAutoNum type="arabicPeriod" startAt="2"/>
            </a:pPr>
            <a:r>
              <a:rPr lang="it-IT" dirty="0" smtClean="0"/>
              <a:t>Sviluppo </a:t>
            </a:r>
            <a:r>
              <a:rPr lang="it-IT" dirty="0"/>
              <a:t>dei sistemi delle notifiche on-line in tutte le </a:t>
            </a:r>
            <a:r>
              <a:rPr lang="it-IT" dirty="0" smtClean="0"/>
              <a:t>regioni</a:t>
            </a:r>
          </a:p>
          <a:p>
            <a:pPr marL="342900" lvl="0" indent="-342900" algn="just">
              <a:buFontTx/>
              <a:buAutoNum type="arabicPeriod" startAt="2"/>
            </a:pPr>
            <a:r>
              <a:rPr lang="it-IT" dirty="0" smtClean="0"/>
              <a:t>Sostegno al </a:t>
            </a:r>
            <a:r>
              <a:rPr lang="it-IT" dirty="0"/>
              <a:t>ruolo della bilateralità </a:t>
            </a:r>
            <a:endParaRPr lang="it-IT" dirty="0" smtClean="0"/>
          </a:p>
          <a:p>
            <a:pPr marL="342900" lvl="0" indent="-342900" algn="just">
              <a:buFontTx/>
              <a:buAutoNum type="arabicPeriod" startAt="2"/>
            </a:pPr>
            <a:r>
              <a:rPr lang="it-IT" dirty="0" smtClean="0"/>
              <a:t>Promozione della </a:t>
            </a:r>
            <a:r>
              <a:rPr lang="it-IT" dirty="0"/>
              <a:t>Sorveglianza sanitaria nel comparto </a:t>
            </a:r>
            <a:r>
              <a:rPr lang="it-IT" dirty="0" smtClean="0"/>
              <a:t>per </a:t>
            </a:r>
            <a:r>
              <a:rPr lang="it-IT" dirty="0"/>
              <a:t>favorire l’emersione e il riconoscimento delle </a:t>
            </a:r>
            <a:r>
              <a:rPr lang="it-IT" dirty="0" smtClean="0"/>
              <a:t>MP e verifica della sorveglianza sanitaria </a:t>
            </a:r>
          </a:p>
          <a:p>
            <a:pPr marL="342900" lvl="0" indent="-342900" algn="just">
              <a:buFontTx/>
              <a:buAutoNum type="arabicPeriod" startAt="2"/>
            </a:pPr>
            <a:r>
              <a:rPr lang="it-IT" dirty="0" smtClean="0"/>
              <a:t>Incentivazione dei percorsi </a:t>
            </a:r>
            <a:r>
              <a:rPr lang="it-IT" dirty="0"/>
              <a:t>formativi, informativi e di assistenza mirati ad ogni categoria di </a:t>
            </a:r>
            <a:r>
              <a:rPr lang="it-IT" dirty="0" smtClean="0"/>
              <a:t>lavoratori e </a:t>
            </a:r>
            <a:r>
              <a:rPr lang="it-IT" dirty="0"/>
              <a:t>ai </a:t>
            </a:r>
            <a:r>
              <a:rPr lang="it-IT" dirty="0" smtClean="0"/>
              <a:t>professionisti </a:t>
            </a:r>
            <a:r>
              <a:rPr lang="it-IT" dirty="0"/>
              <a:t>del </a:t>
            </a:r>
            <a:r>
              <a:rPr lang="it-IT" dirty="0" smtClean="0"/>
              <a:t>settore</a:t>
            </a:r>
          </a:p>
          <a:p>
            <a:pPr marL="342900" lvl="0" indent="-342900" algn="just">
              <a:buFontTx/>
              <a:buAutoNum type="arabicPeriod" startAt="2"/>
            </a:pPr>
            <a:r>
              <a:rPr lang="it-IT" dirty="0" smtClean="0"/>
              <a:t>Realizzazione </a:t>
            </a:r>
            <a:r>
              <a:rPr lang="it-IT" dirty="0"/>
              <a:t>di accordi di collaborazione con gli enti bilaterali/organismi paritetici, le parti sociali , gli ordini professionali, altre Istituzioni anche al fine di produrre soluzioni di sicurezza </a:t>
            </a:r>
            <a:r>
              <a:rPr lang="it-IT" dirty="0" smtClean="0"/>
              <a:t>e/o </a:t>
            </a:r>
            <a:r>
              <a:rPr lang="it-IT" dirty="0"/>
              <a:t>promuovere lo sviluppo di modelli di organizzazione e </a:t>
            </a:r>
            <a:r>
              <a:rPr lang="it-IT" dirty="0" smtClean="0"/>
              <a:t>gestione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772581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440" y="23496"/>
            <a:ext cx="1247962" cy="704495"/>
          </a:xfrm>
          <a:prstGeom prst="rect">
            <a:avLst/>
          </a:prstGeom>
        </p:spPr>
      </p:pic>
      <p:sp>
        <p:nvSpPr>
          <p:cNvPr id="4" name="Titolo 1"/>
          <p:cNvSpPr txBox="1">
            <a:spLocks/>
          </p:cNvSpPr>
          <p:nvPr/>
        </p:nvSpPr>
        <p:spPr>
          <a:xfrm>
            <a:off x="1906445" y="32122"/>
            <a:ext cx="5400135" cy="65709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it-IT" sz="2400" dirty="0" smtClean="0"/>
              <a:t>Gruppo Tecnico Interregionale </a:t>
            </a:r>
          </a:p>
          <a:p>
            <a:pPr algn="r"/>
            <a:r>
              <a:rPr lang="it-IT" sz="2400" b="1" dirty="0" smtClean="0"/>
              <a:t>Piano Nazionale Edilizia</a:t>
            </a:r>
            <a:endParaRPr lang="it-IT" sz="2400" b="1" dirty="0"/>
          </a:p>
        </p:txBody>
      </p:sp>
      <p:grpSp>
        <p:nvGrpSpPr>
          <p:cNvPr id="6" name="Gruppo 14"/>
          <p:cNvGrpSpPr/>
          <p:nvPr/>
        </p:nvGrpSpPr>
        <p:grpSpPr>
          <a:xfrm>
            <a:off x="116828" y="811893"/>
            <a:ext cx="7785404" cy="560880"/>
            <a:chOff x="304800" y="3563072"/>
            <a:chExt cx="4267200" cy="560880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16" name="Rettangolo arrotondato 15"/>
            <p:cNvSpPr/>
            <p:nvPr/>
          </p:nvSpPr>
          <p:spPr>
            <a:xfrm>
              <a:off x="304800" y="3563072"/>
              <a:ext cx="4267200" cy="56088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Rettangolo 16"/>
            <p:cNvSpPr/>
            <p:nvPr/>
          </p:nvSpPr>
          <p:spPr>
            <a:xfrm>
              <a:off x="332180" y="3590452"/>
              <a:ext cx="4212440" cy="50612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1290" tIns="0" rIns="161290" bIns="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000" b="1" kern="1200" spc="-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rPr>
                <a:t>Punti di forza</a:t>
              </a:r>
              <a:endParaRPr lang="it-IT" sz="2000" kern="12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endParaRPr>
            </a:p>
          </p:txBody>
        </p:sp>
      </p:grpSp>
      <p:sp>
        <p:nvSpPr>
          <p:cNvPr id="10" name="Rettangolo 9"/>
          <p:cNvSpPr/>
          <p:nvPr/>
        </p:nvSpPr>
        <p:spPr>
          <a:xfrm>
            <a:off x="116828" y="1495450"/>
            <a:ext cx="8643668" cy="4801314"/>
          </a:xfrm>
          <a:prstGeom prst="rect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marL="285750" lvl="0" indent="-285750" algn="just" defTabSz="914400" hangingPunct="0">
              <a:buFont typeface="Wingdings" panose="05000000000000000000" pitchFamily="2" charset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it-IT" dirty="0"/>
              <a:t>Vigilanza di fase: analisi della conformità tecnico operativa ed analisi della progettazione complessiva del cantiere rilevata al momento dell’ispezione, valorizzazione dei PSC e dei POS per la loro </a:t>
            </a:r>
            <a:r>
              <a:rPr lang="it-IT" dirty="0" smtClean="0"/>
              <a:t>qualità</a:t>
            </a:r>
          </a:p>
          <a:p>
            <a:pPr lvl="0" algn="just" defTabSz="914400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it-IT" dirty="0" smtClean="0"/>
          </a:p>
          <a:p>
            <a:pPr marL="285750" lvl="0" indent="-285750" algn="just" defTabSz="914400" hangingPunct="0">
              <a:buFont typeface="Wingdings" panose="05000000000000000000" pitchFamily="2" charset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it-IT" dirty="0" smtClean="0"/>
              <a:t>Sviluppo </a:t>
            </a:r>
            <a:r>
              <a:rPr lang="it-IT" dirty="0"/>
              <a:t>di specifici indicatori per il monitoraggio dell’attività di vigilanza e di </a:t>
            </a:r>
            <a:r>
              <a:rPr lang="it-IT" dirty="0" smtClean="0"/>
              <a:t>assistenza-informazione-formazione</a:t>
            </a:r>
          </a:p>
          <a:p>
            <a:pPr lvl="0" algn="just" defTabSz="914400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it-IT" dirty="0" smtClean="0"/>
          </a:p>
          <a:p>
            <a:pPr marL="285750" lvl="0" indent="-285750" algn="just" defTabSz="914400" hangingPunct="0">
              <a:buFont typeface="Wingdings" panose="05000000000000000000" pitchFamily="2" charset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it-IT" dirty="0" smtClean="0"/>
              <a:t>Promozione </a:t>
            </a:r>
            <a:r>
              <a:rPr lang="it-IT" dirty="0"/>
              <a:t>della sorveglianza sanitaria garantendo a tutti i lavoratori una corretta sorveglianza sanitaria ed incrementando l’emersione delle malattie </a:t>
            </a:r>
            <a:r>
              <a:rPr lang="it-IT" dirty="0" smtClean="0"/>
              <a:t>professionali</a:t>
            </a:r>
          </a:p>
          <a:p>
            <a:pPr lvl="0" algn="just" defTabSz="914400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it-IT" dirty="0" smtClean="0"/>
          </a:p>
          <a:p>
            <a:pPr marL="285750" lvl="0" indent="-285750" algn="just" defTabSz="914400" hangingPunct="0">
              <a:buFont typeface="Wingdings" panose="05000000000000000000" pitchFamily="2" charset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it-IT" dirty="0" smtClean="0"/>
              <a:t>Sviluppo </a:t>
            </a:r>
            <a:r>
              <a:rPr lang="it-IT" dirty="0"/>
              <a:t>dei rapporti con gli Enti bilaterali, parti sociali e professionali realizzando Accordi di </a:t>
            </a:r>
            <a:r>
              <a:rPr lang="it-IT" dirty="0" smtClean="0"/>
              <a:t>collaborazione</a:t>
            </a:r>
          </a:p>
          <a:p>
            <a:pPr lvl="0" algn="just" defTabSz="914400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it-IT" dirty="0" smtClean="0"/>
          </a:p>
          <a:p>
            <a:pPr marL="285750" lvl="0" indent="-285750" algn="just" defTabSz="914400" hangingPunct="0">
              <a:buFont typeface="Wingdings" panose="05000000000000000000" pitchFamily="2" charset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it-IT" dirty="0" smtClean="0"/>
              <a:t>Sottoscrizione di un </a:t>
            </a:r>
            <a:r>
              <a:rPr lang="it-IT" dirty="0"/>
              <a:t>protocollo d’intesa con CNCPT e </a:t>
            </a:r>
            <a:r>
              <a:rPr lang="it-IT" dirty="0" err="1" smtClean="0"/>
              <a:t>Formedil</a:t>
            </a:r>
            <a:r>
              <a:rPr lang="it-IT" dirty="0" smtClean="0"/>
              <a:t>; r</a:t>
            </a:r>
            <a:r>
              <a:rPr lang="it-IT" dirty="0" smtClean="0"/>
              <a:t>ealizzazione </a:t>
            </a:r>
            <a:r>
              <a:rPr lang="it-IT" dirty="0"/>
              <a:t>di </a:t>
            </a:r>
            <a:r>
              <a:rPr lang="it-IT" dirty="0" smtClean="0"/>
              <a:t>2 corsi </a:t>
            </a:r>
            <a:r>
              <a:rPr lang="it-IT" dirty="0"/>
              <a:t>di formazione in ambito nazionale ai quali hanno partecipato operatori di tutte le </a:t>
            </a:r>
            <a:r>
              <a:rPr lang="it-IT" dirty="0" smtClean="0"/>
              <a:t>Regioni</a:t>
            </a:r>
            <a:r>
              <a:rPr lang="it-IT" dirty="0"/>
              <a:t>. Esperienza molto positiva per qualità e quantità di partecipazione e per  migliorare l’uniformità e </a:t>
            </a:r>
            <a:r>
              <a:rPr lang="it-IT" dirty="0" smtClean="0"/>
              <a:t>omogeneità </a:t>
            </a:r>
            <a:r>
              <a:rPr lang="it-IT" dirty="0"/>
              <a:t>delle attività dei Servizi</a:t>
            </a:r>
          </a:p>
        </p:txBody>
      </p:sp>
    </p:spTree>
    <p:extLst>
      <p:ext uri="{BB962C8B-B14F-4D97-AF65-F5344CB8AC3E}">
        <p14:creationId xmlns:p14="http://schemas.microsoft.com/office/powerpoint/2010/main" val="29987079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440" y="5912"/>
            <a:ext cx="1247962" cy="704495"/>
          </a:xfrm>
          <a:prstGeom prst="rect">
            <a:avLst/>
          </a:prstGeom>
        </p:spPr>
      </p:pic>
      <p:sp>
        <p:nvSpPr>
          <p:cNvPr id="4" name="Titolo 1"/>
          <p:cNvSpPr txBox="1">
            <a:spLocks/>
          </p:cNvSpPr>
          <p:nvPr/>
        </p:nvSpPr>
        <p:spPr>
          <a:xfrm>
            <a:off x="1906445" y="32122"/>
            <a:ext cx="5400135" cy="65709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it-IT" sz="2400" dirty="0" smtClean="0"/>
              <a:t>Gruppo Tecnico Interregionale </a:t>
            </a:r>
          </a:p>
          <a:p>
            <a:pPr algn="r"/>
            <a:r>
              <a:rPr lang="it-IT" sz="2400" b="1" dirty="0" smtClean="0"/>
              <a:t>Piano Nazionale Edilizia</a:t>
            </a:r>
            <a:endParaRPr lang="it-IT" sz="2400" b="1" dirty="0"/>
          </a:p>
        </p:txBody>
      </p:sp>
      <p:grpSp>
        <p:nvGrpSpPr>
          <p:cNvPr id="6" name="Gruppo 14"/>
          <p:cNvGrpSpPr/>
          <p:nvPr/>
        </p:nvGrpSpPr>
        <p:grpSpPr>
          <a:xfrm>
            <a:off x="116828" y="600885"/>
            <a:ext cx="7785404" cy="560880"/>
            <a:chOff x="304800" y="3563072"/>
            <a:chExt cx="4267200" cy="560880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16" name="Rettangolo arrotondato 15"/>
            <p:cNvSpPr/>
            <p:nvPr/>
          </p:nvSpPr>
          <p:spPr>
            <a:xfrm>
              <a:off x="304800" y="3563072"/>
              <a:ext cx="4267200" cy="56088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Rettangolo 16"/>
            <p:cNvSpPr/>
            <p:nvPr/>
          </p:nvSpPr>
          <p:spPr>
            <a:xfrm>
              <a:off x="332180" y="3590452"/>
              <a:ext cx="4212440" cy="50612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1290" tIns="0" rIns="161290" bIns="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000" b="1" kern="1200" spc="-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rPr>
                <a:t>Punti di forza</a:t>
              </a:r>
              <a:endParaRPr lang="it-IT" sz="2000" kern="12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endParaRPr>
            </a:p>
          </p:txBody>
        </p:sp>
      </p:grpSp>
      <p:sp>
        <p:nvSpPr>
          <p:cNvPr id="10" name="Rettangolo 9"/>
          <p:cNvSpPr/>
          <p:nvPr/>
        </p:nvSpPr>
        <p:spPr>
          <a:xfrm>
            <a:off x="116828" y="1042250"/>
            <a:ext cx="8643668" cy="2308324"/>
          </a:xfrm>
          <a:prstGeom prst="rect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marL="285750" lvl="0" indent="-285750" algn="just" defTabSz="914400" hangingPunct="0">
              <a:buFont typeface="Wingdings" panose="05000000000000000000" pitchFamily="2" charset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it-IT" kern="0" dirty="0">
                <a:solidFill>
                  <a:srgbClr val="000000"/>
                </a:solidFill>
              </a:rPr>
              <a:t>Sviluppo del portale </a:t>
            </a:r>
            <a:r>
              <a:rPr lang="it-IT" kern="0" dirty="0">
                <a:solidFill>
                  <a:srgbClr val="000000"/>
                </a:solidFill>
                <a:hlinkClick r:id="rId3"/>
              </a:rPr>
              <a:t>www.prevenzionecantieri.it</a:t>
            </a:r>
            <a:r>
              <a:rPr lang="it-IT" kern="0" dirty="0">
                <a:solidFill>
                  <a:srgbClr val="000000"/>
                </a:solidFill>
              </a:rPr>
              <a:t>  sito del Piano nazionale </a:t>
            </a:r>
            <a:r>
              <a:rPr lang="it-IT" kern="0" dirty="0" smtClean="0">
                <a:solidFill>
                  <a:srgbClr val="000000"/>
                </a:solidFill>
              </a:rPr>
              <a:t>Edilizia </a:t>
            </a:r>
            <a:r>
              <a:rPr lang="it-IT" kern="0" dirty="0">
                <a:solidFill>
                  <a:srgbClr val="000000"/>
                </a:solidFill>
              </a:rPr>
              <a:t>contenitore di prodotti informativi, dati infortunistici, formazione, corsi ed archivio delle “soluzioni di sicurezza” nell’ambito del settore </a:t>
            </a:r>
            <a:r>
              <a:rPr lang="it-IT" kern="0" dirty="0" smtClean="0">
                <a:solidFill>
                  <a:srgbClr val="000000"/>
                </a:solidFill>
              </a:rPr>
              <a:t>edile</a:t>
            </a:r>
            <a:endParaRPr lang="it-IT" kern="0" dirty="0">
              <a:solidFill>
                <a:srgbClr val="000000"/>
              </a:solidFill>
            </a:endParaRPr>
          </a:p>
          <a:p>
            <a:pPr marL="285750" lvl="0" indent="-285750" algn="just" defTabSz="914400" hangingPunct="0">
              <a:buFont typeface="Wingdings" panose="05000000000000000000" pitchFamily="2" charset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it-IT" kern="0" dirty="0" smtClean="0">
                <a:solidFill>
                  <a:srgbClr val="000000"/>
                </a:solidFill>
              </a:rPr>
              <a:t>Adozione </a:t>
            </a:r>
            <a:r>
              <a:rPr lang="it-IT" kern="0" dirty="0">
                <a:solidFill>
                  <a:srgbClr val="000000"/>
                </a:solidFill>
              </a:rPr>
              <a:t>di atti di indirizzo nazionali e regionali per garantire comportamenti uniformi </a:t>
            </a:r>
            <a:r>
              <a:rPr lang="it-IT" kern="0" dirty="0" smtClean="0">
                <a:solidFill>
                  <a:srgbClr val="000000"/>
                </a:solidFill>
              </a:rPr>
              <a:t>nell’attività </a:t>
            </a:r>
            <a:r>
              <a:rPr lang="it-IT" kern="0" dirty="0">
                <a:solidFill>
                  <a:srgbClr val="000000"/>
                </a:solidFill>
              </a:rPr>
              <a:t>di vigilanza. In particolare è stata redatta la linea di indirizzo per la vigilanza nei cantieri edili al fine di omogeneizzare i comportamenti degli operatori su tutto il territorio </a:t>
            </a:r>
            <a:r>
              <a:rPr lang="it-IT" kern="0" dirty="0" smtClean="0">
                <a:solidFill>
                  <a:srgbClr val="000000"/>
                </a:solidFill>
              </a:rPr>
              <a:t>nazionale</a:t>
            </a:r>
          </a:p>
          <a:p>
            <a:pPr marL="285750" lvl="0" indent="-285750" algn="just" defTabSz="914400" hangingPunct="0">
              <a:buFont typeface="Wingdings" panose="05000000000000000000" pitchFamily="2" charset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it-IT" kern="0" dirty="0" smtClean="0">
                <a:solidFill>
                  <a:srgbClr val="000000"/>
                </a:solidFill>
              </a:rPr>
              <a:t>Realizzazione </a:t>
            </a:r>
            <a:r>
              <a:rPr lang="it-IT" kern="0" dirty="0">
                <a:solidFill>
                  <a:srgbClr val="000000"/>
                </a:solidFill>
              </a:rPr>
              <a:t>di numerose linee guida per la sicurezza nelle grandi opere</a:t>
            </a:r>
          </a:p>
        </p:txBody>
      </p:sp>
      <p:grpSp>
        <p:nvGrpSpPr>
          <p:cNvPr id="8" name="Gruppo 14"/>
          <p:cNvGrpSpPr/>
          <p:nvPr/>
        </p:nvGrpSpPr>
        <p:grpSpPr>
          <a:xfrm>
            <a:off x="81002" y="3370827"/>
            <a:ext cx="7785404" cy="560880"/>
            <a:chOff x="304800" y="3563072"/>
            <a:chExt cx="4267200" cy="560880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9" name="Rettangolo arrotondato 8"/>
            <p:cNvSpPr/>
            <p:nvPr/>
          </p:nvSpPr>
          <p:spPr>
            <a:xfrm>
              <a:off x="304800" y="3563072"/>
              <a:ext cx="4267200" cy="56088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ettangolo 10"/>
            <p:cNvSpPr/>
            <p:nvPr/>
          </p:nvSpPr>
          <p:spPr>
            <a:xfrm>
              <a:off x="332180" y="3590452"/>
              <a:ext cx="4212440" cy="50612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1290" tIns="0" rIns="161290" bIns="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000" b="1" kern="1200" spc="-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rPr>
                <a:t>Work in progress</a:t>
              </a:r>
              <a:endParaRPr lang="it-IT" sz="2000" kern="12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endParaRPr>
            </a:p>
          </p:txBody>
        </p:sp>
      </p:grpSp>
      <p:sp>
        <p:nvSpPr>
          <p:cNvPr id="2" name="Rettangolo 1"/>
          <p:cNvSpPr/>
          <p:nvPr/>
        </p:nvSpPr>
        <p:spPr>
          <a:xfrm>
            <a:off x="81002" y="3833991"/>
            <a:ext cx="8643668" cy="2585323"/>
          </a:xfrm>
          <a:prstGeom prst="rect">
            <a:avLst/>
          </a:prstGeom>
          <a:ln w="19050"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lvl="0" algn="just" defTabSz="914400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it-IT" kern="0" dirty="0">
                <a:solidFill>
                  <a:srgbClr val="000000"/>
                </a:solidFill>
              </a:rPr>
              <a:t>Adozione di atti di indirizzo nazionali finalizzati a garantire uniformità e </a:t>
            </a:r>
            <a:r>
              <a:rPr lang="it-IT" kern="0" dirty="0" smtClean="0">
                <a:solidFill>
                  <a:srgbClr val="000000"/>
                </a:solidFill>
              </a:rPr>
              <a:t>trasparenza nell’attività </a:t>
            </a:r>
            <a:r>
              <a:rPr lang="it-IT" kern="0" dirty="0">
                <a:solidFill>
                  <a:srgbClr val="000000"/>
                </a:solidFill>
              </a:rPr>
              <a:t>di vigilanza in particolare riguardo a problematiche su:</a:t>
            </a:r>
          </a:p>
          <a:p>
            <a:pPr marL="285750" lvl="0" indent="-285750" algn="just" defTabSz="914400" hangingPunct="0">
              <a:buSzPct val="45000"/>
              <a:buFont typeface="Wingdings" panose="05000000000000000000" pitchFamily="2" charset="2"/>
              <a:buChar char="§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it-IT" kern="0" dirty="0">
                <a:solidFill>
                  <a:srgbClr val="000000"/>
                </a:solidFill>
              </a:rPr>
              <a:t>Grandi Opere</a:t>
            </a:r>
          </a:p>
          <a:p>
            <a:pPr marL="285750" lvl="0" indent="-285750" algn="just" defTabSz="914400" hangingPunct="0">
              <a:buSzPct val="45000"/>
              <a:buFont typeface="Wingdings" panose="05000000000000000000" pitchFamily="2" charset="2"/>
              <a:buChar char="§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it-IT" kern="0" dirty="0">
                <a:solidFill>
                  <a:srgbClr val="000000"/>
                </a:solidFill>
              </a:rPr>
              <a:t>Palchi e fiere</a:t>
            </a:r>
          </a:p>
          <a:p>
            <a:pPr marL="285750" lvl="0" indent="-285750" algn="just" defTabSz="914400" hangingPunct="0">
              <a:buSzPct val="45000"/>
              <a:buFont typeface="Wingdings" panose="05000000000000000000" pitchFamily="2" charset="2"/>
              <a:buChar char="§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it-IT" kern="0" dirty="0">
                <a:solidFill>
                  <a:srgbClr val="000000"/>
                </a:solidFill>
              </a:rPr>
              <a:t>Lavori sulle coperture</a:t>
            </a:r>
          </a:p>
          <a:p>
            <a:pPr marL="285750" lvl="0" indent="-285750" algn="just" defTabSz="914400" hangingPunct="0">
              <a:buSzPct val="45000"/>
              <a:buFont typeface="Wingdings" panose="05000000000000000000" pitchFamily="2" charset="2"/>
              <a:buChar char="§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it-IT" kern="0" dirty="0" smtClean="0">
                <a:solidFill>
                  <a:srgbClr val="000000"/>
                </a:solidFill>
              </a:rPr>
              <a:t>Stipula </a:t>
            </a:r>
            <a:r>
              <a:rPr lang="it-IT" kern="0" dirty="0">
                <a:solidFill>
                  <a:srgbClr val="000000"/>
                </a:solidFill>
              </a:rPr>
              <a:t>protocolli d’intesa con Consiglio Nazionale Ingegneri</a:t>
            </a:r>
          </a:p>
          <a:p>
            <a:pPr marL="285750" lvl="0" indent="-285750" algn="just" defTabSz="914400" hangingPunct="0">
              <a:buSzPct val="45000"/>
              <a:buFont typeface="Wingdings" panose="05000000000000000000" pitchFamily="2" charset="2"/>
              <a:buChar char="§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it-IT" kern="0" dirty="0">
                <a:solidFill>
                  <a:srgbClr val="000000"/>
                </a:solidFill>
              </a:rPr>
              <a:t>Attivazione tavolo tecnico con INAIL per lo sviluppo di iniziative previste dal </a:t>
            </a:r>
            <a:r>
              <a:rPr lang="it-IT" kern="0" dirty="0" smtClean="0">
                <a:solidFill>
                  <a:srgbClr val="000000"/>
                </a:solidFill>
              </a:rPr>
              <a:t>PNE con </a:t>
            </a:r>
            <a:r>
              <a:rPr lang="it-IT" kern="0" dirty="0">
                <a:solidFill>
                  <a:srgbClr val="000000"/>
                </a:solidFill>
              </a:rPr>
              <a:t>particolare riferimento ad archivio di bune pratiche, campagne di comunicazione, etc..</a:t>
            </a:r>
          </a:p>
          <a:p>
            <a:pPr marL="285750" lvl="0" indent="-285750" algn="just" defTabSz="914400" hangingPunct="0">
              <a:buSzPct val="45000"/>
              <a:buFont typeface="Wingdings" panose="05000000000000000000" pitchFamily="2" charset="2"/>
              <a:buChar char="§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it-IT" kern="0" dirty="0">
                <a:solidFill>
                  <a:srgbClr val="000000"/>
                </a:solidFill>
              </a:rPr>
              <a:t>Attivazione Comitato paritetico previsto dal protocollo con CNCPT e </a:t>
            </a:r>
            <a:r>
              <a:rPr lang="it-IT" kern="0" dirty="0" err="1">
                <a:solidFill>
                  <a:srgbClr val="000000"/>
                </a:solidFill>
              </a:rPr>
              <a:t>Formedil</a:t>
            </a:r>
            <a:endParaRPr lang="it-IT" kern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157993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ttivo">
  <a:themeElements>
    <a:clrScheme name="Personalizzato 3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C830CC"/>
      </a:accent1>
      <a:accent2>
        <a:srgbClr val="962399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Retrospettiv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ttiv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2640</TotalTime>
  <Words>1322</Words>
  <Application>Microsoft Office PowerPoint</Application>
  <PresentationFormat>Presentazione su schermo (4:3)</PresentationFormat>
  <Paragraphs>124</Paragraphs>
  <Slides>10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Wingdings</vt:lpstr>
      <vt:lpstr>Retrospettivo</vt:lpstr>
      <vt:lpstr>Gruppo Tecnico Interregionale SSLL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AG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 G</dc:creator>
  <cp:lastModifiedBy>Nicoletta Cornaggia</cp:lastModifiedBy>
  <cp:revision>164</cp:revision>
  <cp:lastPrinted>2017-01-24T15:15:20Z</cp:lastPrinted>
  <dcterms:created xsi:type="dcterms:W3CDTF">2015-10-29T09:08:29Z</dcterms:created>
  <dcterms:modified xsi:type="dcterms:W3CDTF">2017-06-20T14:06:12Z</dcterms:modified>
</cp:coreProperties>
</file>